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Be Vietnam" panose="020B0604020202020204" charset="0"/>
      <p:regular r:id="rId20"/>
    </p:embeddedFont>
    <p:embeddedFont>
      <p:font typeface="Be Vietnam Ultra-Bold" panose="020B0604020202020204" charset="0"/>
      <p:regular r:id="rId21"/>
    </p:embeddedFont>
    <p:embeddedFont>
      <p:font typeface="Caladea" panose="020B0604020202020204" charset="0"/>
      <p:regular r:id="rId22"/>
    </p:embeddedFont>
    <p:embeddedFont>
      <p:font typeface="Courier New OS" panose="02070609020205020404" charset="0"/>
      <p:regular r:id="rId23"/>
    </p:embeddedFont>
    <p:embeddedFont>
      <p:font typeface="Courier New OS Bold" panose="02070609020205020404" charset="0"/>
      <p:regular r:id="rId24"/>
    </p:embeddedFont>
    <p:embeddedFont>
      <p:font typeface="Tex Gyre Termes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03.08.2025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2.svg"/><Relationship Id="rId3" Type="http://schemas.openxmlformats.org/officeDocument/2006/relationships/image" Target="../media/image10.svg"/><Relationship Id="rId7" Type="http://schemas.openxmlformats.org/officeDocument/2006/relationships/image" Target="../media/image71.svg"/><Relationship Id="rId12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4.svg"/><Relationship Id="rId5" Type="http://schemas.openxmlformats.org/officeDocument/2006/relationships/image" Target="../media/image69.svg"/><Relationship Id="rId10" Type="http://schemas.openxmlformats.org/officeDocument/2006/relationships/image" Target="../media/image3.png"/><Relationship Id="rId4" Type="http://schemas.openxmlformats.org/officeDocument/2006/relationships/image" Target="../media/image68.png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0.svg"/><Relationship Id="rId7" Type="http://schemas.openxmlformats.org/officeDocument/2006/relationships/image" Target="../media/image76.svg"/><Relationship Id="rId12" Type="http://schemas.openxmlformats.org/officeDocument/2006/relationships/image" Target="../media/image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3.png"/><Relationship Id="rId5" Type="http://schemas.openxmlformats.org/officeDocument/2006/relationships/image" Target="../media/image74.svg"/><Relationship Id="rId10" Type="http://schemas.openxmlformats.org/officeDocument/2006/relationships/image" Target="../media/image2.svg"/><Relationship Id="rId4" Type="http://schemas.openxmlformats.org/officeDocument/2006/relationships/image" Target="../media/image73.png"/><Relationship Id="rId9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9.png"/><Relationship Id="rId7" Type="http://schemas.openxmlformats.org/officeDocument/2006/relationships/image" Target="../media/image78.png"/><Relationship Id="rId12" Type="http://schemas.openxmlformats.org/officeDocument/2006/relationships/image" Target="../media/image2.sv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1.png"/><Relationship Id="rId5" Type="http://schemas.openxmlformats.org/officeDocument/2006/relationships/image" Target="../media/image28.png"/><Relationship Id="rId10" Type="http://schemas.openxmlformats.org/officeDocument/2006/relationships/image" Target="../media/image80.png"/><Relationship Id="rId4" Type="http://schemas.openxmlformats.org/officeDocument/2006/relationships/image" Target="../media/image10.svg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13" Type="http://schemas.openxmlformats.org/officeDocument/2006/relationships/image" Target="../media/image1.png"/><Relationship Id="rId3" Type="http://schemas.openxmlformats.org/officeDocument/2006/relationships/image" Target="../media/image9.png"/><Relationship Id="rId7" Type="http://schemas.openxmlformats.org/officeDocument/2006/relationships/image" Target="../media/image78.png"/><Relationship Id="rId12" Type="http://schemas.openxmlformats.org/officeDocument/2006/relationships/image" Target="../media/image4.sv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3.png"/><Relationship Id="rId5" Type="http://schemas.openxmlformats.org/officeDocument/2006/relationships/image" Target="../media/image28.png"/><Relationship Id="rId10" Type="http://schemas.openxmlformats.org/officeDocument/2006/relationships/image" Target="../media/image82.png"/><Relationship Id="rId4" Type="http://schemas.openxmlformats.org/officeDocument/2006/relationships/image" Target="../media/image10.svg"/><Relationship Id="rId9" Type="http://schemas.openxmlformats.org/officeDocument/2006/relationships/image" Target="../media/image5.png"/><Relationship Id="rId1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0.svg"/><Relationship Id="rId7" Type="http://schemas.openxmlformats.org/officeDocument/2006/relationships/image" Target="../media/image53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84.svg"/><Relationship Id="rId10" Type="http://schemas.openxmlformats.org/officeDocument/2006/relationships/image" Target="../media/image4.svg"/><Relationship Id="rId4" Type="http://schemas.openxmlformats.org/officeDocument/2006/relationships/image" Target="../media/image83.png"/><Relationship Id="rId9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0.svg"/><Relationship Id="rId7" Type="http://schemas.openxmlformats.org/officeDocument/2006/relationships/image" Target="../media/image53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84.svg"/><Relationship Id="rId10" Type="http://schemas.openxmlformats.org/officeDocument/2006/relationships/image" Target="../media/image2.svg"/><Relationship Id="rId4" Type="http://schemas.openxmlformats.org/officeDocument/2006/relationships/image" Target="../media/image83.png"/><Relationship Id="rId9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eg"/><Relationship Id="rId13" Type="http://schemas.openxmlformats.org/officeDocument/2006/relationships/image" Target="../media/image5.png"/><Relationship Id="rId3" Type="http://schemas.openxmlformats.org/officeDocument/2006/relationships/image" Target="../media/image10.svg"/><Relationship Id="rId7" Type="http://schemas.openxmlformats.org/officeDocument/2006/relationships/image" Target="../media/image88.svg"/><Relationship Id="rId12" Type="http://schemas.openxmlformats.org/officeDocument/2006/relationships/image" Target="../media/image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11" Type="http://schemas.openxmlformats.org/officeDocument/2006/relationships/image" Target="../media/image3.png"/><Relationship Id="rId5" Type="http://schemas.openxmlformats.org/officeDocument/2006/relationships/image" Target="../media/image86.svg"/><Relationship Id="rId10" Type="http://schemas.openxmlformats.org/officeDocument/2006/relationships/image" Target="../media/image2.svg"/><Relationship Id="rId4" Type="http://schemas.openxmlformats.org/officeDocument/2006/relationships/image" Target="../media/image85.png"/><Relationship Id="rId9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jpeg"/><Relationship Id="rId13" Type="http://schemas.openxmlformats.org/officeDocument/2006/relationships/image" Target="../media/image1.png"/><Relationship Id="rId3" Type="http://schemas.openxmlformats.org/officeDocument/2006/relationships/image" Target="../media/image10.svg"/><Relationship Id="rId7" Type="http://schemas.openxmlformats.org/officeDocument/2006/relationships/image" Target="../media/image88.svg"/><Relationship Id="rId12" Type="http://schemas.openxmlformats.org/officeDocument/2006/relationships/hyperlink" Target="https://github.com/curious-JB/CSE425--PROLOG-PROGRAMMING-LANGUAGE-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11" Type="http://schemas.openxmlformats.org/officeDocument/2006/relationships/hyperlink" Target="https://www.geeksforgeeks.org/artificial-intelligence/prolog-an-introduction/" TargetMode="External"/><Relationship Id="rId5" Type="http://schemas.openxmlformats.org/officeDocument/2006/relationships/image" Target="../media/image86.svg"/><Relationship Id="rId15" Type="http://schemas.openxmlformats.org/officeDocument/2006/relationships/image" Target="../media/image5.png"/><Relationship Id="rId10" Type="http://schemas.openxmlformats.org/officeDocument/2006/relationships/hyperlink" Target="https://www.tutorialspoint.com/prolog/index.htm" TargetMode="External"/><Relationship Id="rId4" Type="http://schemas.openxmlformats.org/officeDocument/2006/relationships/image" Target="../media/image85.png"/><Relationship Id="rId9" Type="http://schemas.openxmlformats.org/officeDocument/2006/relationships/hyperlink" Target="https://www.swi-prolog.org" TargetMode="External"/><Relationship Id="rId1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5.png"/><Relationship Id="rId5" Type="http://schemas.openxmlformats.org/officeDocument/2006/relationships/image" Target="../media/image11.png"/><Relationship Id="rId10" Type="http://schemas.openxmlformats.org/officeDocument/2006/relationships/image" Target="../media/image7.svg"/><Relationship Id="rId4" Type="http://schemas.openxmlformats.org/officeDocument/2006/relationships/image" Target="../media/image10.sv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svg"/><Relationship Id="rId18" Type="http://schemas.openxmlformats.org/officeDocument/2006/relationships/image" Target="../media/image5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2.png"/><Relationship Id="rId17" Type="http://schemas.openxmlformats.org/officeDocument/2006/relationships/image" Target="../media/image2.svg"/><Relationship Id="rId2" Type="http://schemas.openxmlformats.org/officeDocument/2006/relationships/image" Target="../media/image14.png"/><Relationship Id="rId16" Type="http://schemas.openxmlformats.org/officeDocument/2006/relationships/image" Target="../media/image1.png"/><Relationship Id="rId20" Type="http://schemas.openxmlformats.org/officeDocument/2006/relationships/image" Target="../media/image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10.svg"/><Relationship Id="rId5" Type="http://schemas.openxmlformats.org/officeDocument/2006/relationships/image" Target="../media/image17.svg"/><Relationship Id="rId15" Type="http://schemas.openxmlformats.org/officeDocument/2006/relationships/image" Target="../media/image25.svg"/><Relationship Id="rId10" Type="http://schemas.openxmlformats.org/officeDocument/2006/relationships/image" Target="../media/image9.png"/><Relationship Id="rId19" Type="http://schemas.openxmlformats.org/officeDocument/2006/relationships/image" Target="../media/image6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7.svg"/><Relationship Id="rId18" Type="http://schemas.openxmlformats.org/officeDocument/2006/relationships/image" Target="../media/image6.png"/><Relationship Id="rId3" Type="http://schemas.openxmlformats.org/officeDocument/2006/relationships/image" Target="../media/image15.svg"/><Relationship Id="rId21" Type="http://schemas.openxmlformats.org/officeDocument/2006/relationships/image" Target="../media/image3.png"/><Relationship Id="rId7" Type="http://schemas.openxmlformats.org/officeDocument/2006/relationships/image" Target="../media/image19.svg"/><Relationship Id="rId12" Type="http://schemas.openxmlformats.org/officeDocument/2006/relationships/image" Target="../media/image26.png"/><Relationship Id="rId17" Type="http://schemas.openxmlformats.org/officeDocument/2006/relationships/image" Target="../media/image23.svg"/><Relationship Id="rId2" Type="http://schemas.openxmlformats.org/officeDocument/2006/relationships/image" Target="../media/image14.png"/><Relationship Id="rId16" Type="http://schemas.openxmlformats.org/officeDocument/2006/relationships/image" Target="../media/image22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5.svg"/><Relationship Id="rId24" Type="http://schemas.openxmlformats.org/officeDocument/2006/relationships/image" Target="../media/image2.svg"/><Relationship Id="rId5" Type="http://schemas.openxmlformats.org/officeDocument/2006/relationships/image" Target="../media/image17.svg"/><Relationship Id="rId15" Type="http://schemas.openxmlformats.org/officeDocument/2006/relationships/image" Target="../media/image10.svg"/><Relationship Id="rId23" Type="http://schemas.openxmlformats.org/officeDocument/2006/relationships/image" Target="../media/image1.png"/><Relationship Id="rId10" Type="http://schemas.openxmlformats.org/officeDocument/2006/relationships/image" Target="../media/image24.png"/><Relationship Id="rId19" Type="http://schemas.openxmlformats.org/officeDocument/2006/relationships/image" Target="../media/image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9.png"/><Relationship Id="rId22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.svg"/><Relationship Id="rId3" Type="http://schemas.openxmlformats.org/officeDocument/2006/relationships/image" Target="../media/image10.svg"/><Relationship Id="rId7" Type="http://schemas.openxmlformats.org/officeDocument/2006/relationships/image" Target="../media/image31.svg"/><Relationship Id="rId12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4.svg"/><Relationship Id="rId5" Type="http://schemas.openxmlformats.org/officeDocument/2006/relationships/image" Target="../media/image29.svg"/><Relationship Id="rId10" Type="http://schemas.openxmlformats.org/officeDocument/2006/relationships/image" Target="../media/image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18" Type="http://schemas.openxmlformats.org/officeDocument/2006/relationships/image" Target="../media/image1.png"/><Relationship Id="rId3" Type="http://schemas.openxmlformats.org/officeDocument/2006/relationships/image" Target="../media/image6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3.png"/><Relationship Id="rId10" Type="http://schemas.openxmlformats.org/officeDocument/2006/relationships/image" Target="../media/image38.svg"/><Relationship Id="rId19" Type="http://schemas.openxmlformats.org/officeDocument/2006/relationships/image" Target="../media/image2.svg"/><Relationship Id="rId4" Type="http://schemas.openxmlformats.org/officeDocument/2006/relationships/image" Target="../media/image7.svg"/><Relationship Id="rId9" Type="http://schemas.openxmlformats.org/officeDocument/2006/relationships/image" Target="../media/image37.png"/><Relationship Id="rId14" Type="http://schemas.openxmlformats.org/officeDocument/2006/relationships/image" Target="../media/image4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50.png"/><Relationship Id="rId18" Type="http://schemas.openxmlformats.org/officeDocument/2006/relationships/image" Target="../media/image1.pn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12" Type="http://schemas.openxmlformats.org/officeDocument/2006/relationships/image" Target="../media/image40.svg"/><Relationship Id="rId1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3.png"/><Relationship Id="rId10" Type="http://schemas.openxmlformats.org/officeDocument/2006/relationships/image" Target="../media/image49.svg"/><Relationship Id="rId19" Type="http://schemas.openxmlformats.org/officeDocument/2006/relationships/image" Target="../media/image2.svg"/><Relationship Id="rId4" Type="http://schemas.openxmlformats.org/officeDocument/2006/relationships/image" Target="../media/image45.svg"/><Relationship Id="rId9" Type="http://schemas.openxmlformats.org/officeDocument/2006/relationships/image" Target="../media/image48.png"/><Relationship Id="rId14" Type="http://schemas.openxmlformats.org/officeDocument/2006/relationships/image" Target="../media/image5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58.png"/><Relationship Id="rId18" Type="http://schemas.openxmlformats.org/officeDocument/2006/relationships/image" Target="../media/image3.png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12" Type="http://schemas.openxmlformats.org/officeDocument/2006/relationships/image" Target="../media/image40.svg"/><Relationship Id="rId17" Type="http://schemas.openxmlformats.org/officeDocument/2006/relationships/image" Target="../media/image2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5.png"/><Relationship Id="rId10" Type="http://schemas.openxmlformats.org/officeDocument/2006/relationships/image" Target="../media/image57.svg"/><Relationship Id="rId19" Type="http://schemas.openxmlformats.org/officeDocument/2006/relationships/image" Target="../media/image4.svg"/><Relationship Id="rId4" Type="http://schemas.openxmlformats.org/officeDocument/2006/relationships/image" Target="../media/image53.svg"/><Relationship Id="rId9" Type="http://schemas.openxmlformats.org/officeDocument/2006/relationships/image" Target="../media/image56.png"/><Relationship Id="rId14" Type="http://schemas.openxmlformats.org/officeDocument/2006/relationships/image" Target="../media/image5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66.png"/><Relationship Id="rId18" Type="http://schemas.openxmlformats.org/officeDocument/2006/relationships/image" Target="../media/image3.png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12" Type="http://schemas.openxmlformats.org/officeDocument/2006/relationships/image" Target="../media/image40.svg"/><Relationship Id="rId17" Type="http://schemas.openxmlformats.org/officeDocument/2006/relationships/image" Target="../media/image2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65.svg"/><Relationship Id="rId19" Type="http://schemas.openxmlformats.org/officeDocument/2006/relationships/image" Target="../media/image4.svg"/><Relationship Id="rId4" Type="http://schemas.openxmlformats.org/officeDocument/2006/relationships/image" Target="../media/image61.svg"/><Relationship Id="rId9" Type="http://schemas.openxmlformats.org/officeDocument/2006/relationships/image" Target="../media/image64.png"/><Relationship Id="rId14" Type="http://schemas.openxmlformats.org/officeDocument/2006/relationships/image" Target="../media/image6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8444" y="56833"/>
            <a:ext cx="3452037" cy="772775"/>
          </a:xfrm>
          <a:custGeom>
            <a:avLst/>
            <a:gdLst/>
            <a:ahLst/>
            <a:cxnLst/>
            <a:rect l="l" t="t" r="r" b="b"/>
            <a:pathLst>
              <a:path w="3452037" h="772775">
                <a:moveTo>
                  <a:pt x="0" y="0"/>
                </a:moveTo>
                <a:lnTo>
                  <a:pt x="3452037" y="0"/>
                </a:lnTo>
                <a:lnTo>
                  <a:pt x="3452037" y="772775"/>
                </a:lnTo>
                <a:lnTo>
                  <a:pt x="0" y="7727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999777" y="8693803"/>
            <a:ext cx="5851054" cy="1309820"/>
          </a:xfrm>
          <a:custGeom>
            <a:avLst/>
            <a:gdLst/>
            <a:ahLst/>
            <a:cxnLst/>
            <a:rect l="l" t="t" r="r" b="b"/>
            <a:pathLst>
              <a:path w="5851054" h="1309820">
                <a:moveTo>
                  <a:pt x="0" y="0"/>
                </a:moveTo>
                <a:lnTo>
                  <a:pt x="5851054" y="0"/>
                </a:lnTo>
                <a:lnTo>
                  <a:pt x="5851054" y="1309820"/>
                </a:lnTo>
                <a:lnTo>
                  <a:pt x="0" y="13098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334266" y="2948452"/>
            <a:ext cx="836443" cy="1333460"/>
            <a:chOff x="0" y="0"/>
            <a:chExt cx="1115257" cy="177794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15314" cy="1778000"/>
            </a:xfrm>
            <a:custGeom>
              <a:avLst/>
              <a:gdLst/>
              <a:ahLst/>
              <a:cxnLst/>
              <a:rect l="l" t="t" r="r" b="b"/>
              <a:pathLst>
                <a:path w="1115314" h="1778000">
                  <a:moveTo>
                    <a:pt x="0" y="0"/>
                  </a:moveTo>
                  <a:lnTo>
                    <a:pt x="1115314" y="0"/>
                  </a:lnTo>
                  <a:lnTo>
                    <a:pt x="1115314" y="1778000"/>
                  </a:lnTo>
                  <a:lnTo>
                    <a:pt x="0" y="177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5" r="-30" b="2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17080589" y="324980"/>
            <a:ext cx="816087" cy="876103"/>
          </a:xfrm>
          <a:custGeom>
            <a:avLst/>
            <a:gdLst/>
            <a:ahLst/>
            <a:cxnLst/>
            <a:rect l="l" t="t" r="r" b="b"/>
            <a:pathLst>
              <a:path w="816087" h="876103">
                <a:moveTo>
                  <a:pt x="0" y="0"/>
                </a:moveTo>
                <a:lnTo>
                  <a:pt x="816087" y="0"/>
                </a:lnTo>
                <a:lnTo>
                  <a:pt x="816087" y="876103"/>
                </a:lnTo>
                <a:lnTo>
                  <a:pt x="0" y="8761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1323410" y="1657906"/>
            <a:ext cx="6485924" cy="5993010"/>
            <a:chOff x="0" y="0"/>
            <a:chExt cx="9401525" cy="86870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401556" cy="8687054"/>
            </a:xfrm>
            <a:custGeom>
              <a:avLst/>
              <a:gdLst/>
              <a:ahLst/>
              <a:cxnLst/>
              <a:rect l="l" t="t" r="r" b="b"/>
              <a:pathLst>
                <a:path w="9401556" h="8687054">
                  <a:moveTo>
                    <a:pt x="0" y="0"/>
                  </a:moveTo>
                  <a:lnTo>
                    <a:pt x="9401556" y="0"/>
                  </a:lnTo>
                  <a:lnTo>
                    <a:pt x="9401556" y="8687054"/>
                  </a:lnTo>
                  <a:lnTo>
                    <a:pt x="0" y="8687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818798" y="829608"/>
            <a:ext cx="11180979" cy="316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74"/>
              </a:lnSpc>
            </a:pPr>
            <a:r>
              <a:rPr lang="en-US" sz="5228" b="1">
                <a:solidFill>
                  <a:srgbClr val="262A41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INTRODUCTION</a:t>
            </a:r>
            <a:r>
              <a:rPr lang="en-US" sz="5228" b="1">
                <a:solidFill>
                  <a:srgbClr val="393A3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 </a:t>
            </a:r>
            <a:r>
              <a:rPr lang="en-US" sz="5228" b="1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TO</a:t>
            </a:r>
          </a:p>
          <a:p>
            <a:pPr algn="l">
              <a:lnSpc>
                <a:spcPts val="6274"/>
              </a:lnSpc>
            </a:pPr>
            <a:r>
              <a:rPr lang="en-US" sz="5228" b="1">
                <a:solidFill>
                  <a:srgbClr val="FF4F6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PROLOG</a:t>
            </a:r>
            <a:r>
              <a:rPr lang="en-US" sz="5228" b="1">
                <a:solidFill>
                  <a:srgbClr val="393A3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 </a:t>
            </a:r>
            <a:r>
              <a:rPr lang="en-US" sz="5228" b="1">
                <a:solidFill>
                  <a:srgbClr val="ED7843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PROGRAMMING</a:t>
            </a:r>
            <a:r>
              <a:rPr lang="en-US" sz="5228" b="1">
                <a:solidFill>
                  <a:srgbClr val="393A3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 </a:t>
            </a:r>
            <a:r>
              <a:rPr lang="en-US" sz="5228" b="1">
                <a:solidFill>
                  <a:srgbClr val="5EC9CC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LANGUAGE</a:t>
            </a:r>
          </a:p>
          <a:p>
            <a:pPr algn="l">
              <a:lnSpc>
                <a:spcPts val="6274"/>
              </a:lnSpc>
            </a:pPr>
            <a:endParaRPr lang="en-US" sz="5228" b="1">
              <a:solidFill>
                <a:srgbClr val="5EC9CC"/>
              </a:solidFill>
              <a:latin typeface="Be Vietnam Ultra-Bold"/>
              <a:ea typeface="Be Vietnam Ultra-Bold"/>
              <a:cs typeface="Be Vietnam Ultra-Bold"/>
              <a:sym typeface="Be Vietnam Ultra-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957642" y="3494154"/>
            <a:ext cx="5268805" cy="2427774"/>
            <a:chOff x="0" y="0"/>
            <a:chExt cx="1763955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63955" cy="812800"/>
            </a:xfrm>
            <a:custGeom>
              <a:avLst/>
              <a:gdLst/>
              <a:ahLst/>
              <a:cxnLst/>
              <a:rect l="l" t="t" r="r" b="b"/>
              <a:pathLst>
                <a:path w="1763955" h="812800">
                  <a:moveTo>
                    <a:pt x="58776" y="0"/>
                  </a:moveTo>
                  <a:lnTo>
                    <a:pt x="1705180" y="0"/>
                  </a:lnTo>
                  <a:cubicBezTo>
                    <a:pt x="1737641" y="0"/>
                    <a:pt x="1763955" y="26315"/>
                    <a:pt x="1763955" y="58776"/>
                  </a:cubicBezTo>
                  <a:lnTo>
                    <a:pt x="1763955" y="754024"/>
                  </a:lnTo>
                  <a:cubicBezTo>
                    <a:pt x="1763955" y="786485"/>
                    <a:pt x="1737641" y="812800"/>
                    <a:pt x="1705180" y="812800"/>
                  </a:cubicBezTo>
                  <a:lnTo>
                    <a:pt x="58776" y="812800"/>
                  </a:lnTo>
                  <a:cubicBezTo>
                    <a:pt x="26315" y="812800"/>
                    <a:pt x="0" y="786485"/>
                    <a:pt x="0" y="754024"/>
                  </a:cubicBezTo>
                  <a:lnTo>
                    <a:pt x="0" y="58776"/>
                  </a:lnTo>
                  <a:cubicBezTo>
                    <a:pt x="0" y="26315"/>
                    <a:pt x="26315" y="0"/>
                    <a:pt x="58776" y="0"/>
                  </a:cubicBezTo>
                  <a:close/>
                </a:path>
              </a:pathLst>
            </a:custGeom>
            <a:solidFill>
              <a:srgbClr val="393A3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85725"/>
              <a:ext cx="1763955" cy="898525"/>
            </a:xfrm>
            <a:prstGeom prst="rect">
              <a:avLst/>
            </a:prstGeom>
          </p:spPr>
          <p:txBody>
            <a:bodyPr lIns="49663" tIns="49663" rIns="49663" bIns="49663" rtlCol="0" anchor="ctr"/>
            <a:lstStyle/>
            <a:p>
              <a:pPr algn="ctr">
                <a:lnSpc>
                  <a:spcPts val="2686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09595" y="3339993"/>
            <a:ext cx="5256432" cy="2427774"/>
            <a:chOff x="0" y="0"/>
            <a:chExt cx="1759813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59813" cy="812800"/>
            </a:xfrm>
            <a:custGeom>
              <a:avLst/>
              <a:gdLst/>
              <a:ahLst/>
              <a:cxnLst/>
              <a:rect l="l" t="t" r="r" b="b"/>
              <a:pathLst>
                <a:path w="1759813" h="812800">
                  <a:moveTo>
                    <a:pt x="58914" y="0"/>
                  </a:moveTo>
                  <a:lnTo>
                    <a:pt x="1700899" y="0"/>
                  </a:lnTo>
                  <a:cubicBezTo>
                    <a:pt x="1716524" y="0"/>
                    <a:pt x="1731509" y="6207"/>
                    <a:pt x="1742557" y="17255"/>
                  </a:cubicBezTo>
                  <a:cubicBezTo>
                    <a:pt x="1753606" y="28304"/>
                    <a:pt x="1759813" y="43289"/>
                    <a:pt x="1759813" y="58914"/>
                  </a:cubicBezTo>
                  <a:lnTo>
                    <a:pt x="1759813" y="753886"/>
                  </a:lnTo>
                  <a:cubicBezTo>
                    <a:pt x="1759813" y="786423"/>
                    <a:pt x="1733436" y="812800"/>
                    <a:pt x="1700899" y="812800"/>
                  </a:cubicBezTo>
                  <a:lnTo>
                    <a:pt x="58914" y="812800"/>
                  </a:lnTo>
                  <a:cubicBezTo>
                    <a:pt x="43289" y="812800"/>
                    <a:pt x="28304" y="806593"/>
                    <a:pt x="17255" y="795545"/>
                  </a:cubicBezTo>
                  <a:cubicBezTo>
                    <a:pt x="6207" y="784496"/>
                    <a:pt x="0" y="769511"/>
                    <a:pt x="0" y="753886"/>
                  </a:cubicBezTo>
                  <a:lnTo>
                    <a:pt x="0" y="58914"/>
                  </a:lnTo>
                  <a:cubicBezTo>
                    <a:pt x="0" y="43289"/>
                    <a:pt x="6207" y="28304"/>
                    <a:pt x="17255" y="17255"/>
                  </a:cubicBezTo>
                  <a:cubicBezTo>
                    <a:pt x="28304" y="6207"/>
                    <a:pt x="43289" y="0"/>
                    <a:pt x="58914" y="0"/>
                  </a:cubicBezTo>
                  <a:close/>
                </a:path>
              </a:pathLst>
            </a:custGeom>
            <a:solidFill>
              <a:srgbClr val="71C1E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85725"/>
              <a:ext cx="1759813" cy="898525"/>
            </a:xfrm>
            <a:prstGeom prst="rect">
              <a:avLst/>
            </a:prstGeom>
          </p:spPr>
          <p:txBody>
            <a:bodyPr lIns="49663" tIns="49663" rIns="49663" bIns="49663" rtlCol="0" anchor="ctr"/>
            <a:lstStyle/>
            <a:p>
              <a:pPr algn="ctr">
                <a:lnSpc>
                  <a:spcPts val="2686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610646" y="3366100"/>
            <a:ext cx="3962798" cy="228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8"/>
              </a:lnSpc>
            </a:pPr>
            <a:r>
              <a:rPr lang="en-US" sz="3214" b="1" spc="224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CSE425 PRESENTATION</a:t>
            </a:r>
          </a:p>
          <a:p>
            <a:pPr algn="ctr">
              <a:lnSpc>
                <a:spcPts val="4571"/>
              </a:lnSpc>
            </a:pPr>
            <a:r>
              <a:rPr lang="en-US" sz="3177" b="1" spc="222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GROUP: 06</a:t>
            </a:r>
          </a:p>
          <a:p>
            <a:pPr algn="ctr">
              <a:lnSpc>
                <a:spcPts val="4571"/>
              </a:lnSpc>
            </a:pPr>
            <a:r>
              <a:rPr lang="en-US" sz="3177" b="1" spc="222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Section: 03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994462" y="6561837"/>
            <a:ext cx="9320134" cy="3441986"/>
            <a:chOff x="0" y="0"/>
            <a:chExt cx="2200882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200882" cy="812800"/>
            </a:xfrm>
            <a:custGeom>
              <a:avLst/>
              <a:gdLst/>
              <a:ahLst/>
              <a:cxnLst/>
              <a:rect l="l" t="t" r="r" b="b"/>
              <a:pathLst>
                <a:path w="2200882" h="812800">
                  <a:moveTo>
                    <a:pt x="33227" y="0"/>
                  </a:moveTo>
                  <a:lnTo>
                    <a:pt x="2167655" y="0"/>
                  </a:lnTo>
                  <a:cubicBezTo>
                    <a:pt x="2176467" y="0"/>
                    <a:pt x="2184919" y="3501"/>
                    <a:pt x="2191150" y="9732"/>
                  </a:cubicBezTo>
                  <a:cubicBezTo>
                    <a:pt x="2197381" y="15963"/>
                    <a:pt x="2200882" y="24414"/>
                    <a:pt x="2200882" y="33227"/>
                  </a:cubicBezTo>
                  <a:lnTo>
                    <a:pt x="2200882" y="779573"/>
                  </a:lnTo>
                  <a:cubicBezTo>
                    <a:pt x="2200882" y="788386"/>
                    <a:pt x="2197381" y="796837"/>
                    <a:pt x="2191150" y="803068"/>
                  </a:cubicBezTo>
                  <a:cubicBezTo>
                    <a:pt x="2184919" y="809299"/>
                    <a:pt x="2176467" y="812800"/>
                    <a:pt x="2167655" y="812800"/>
                  </a:cubicBezTo>
                  <a:lnTo>
                    <a:pt x="33227" y="812800"/>
                  </a:lnTo>
                  <a:cubicBezTo>
                    <a:pt x="24414" y="812800"/>
                    <a:pt x="15963" y="809299"/>
                    <a:pt x="9732" y="803068"/>
                  </a:cubicBezTo>
                  <a:cubicBezTo>
                    <a:pt x="3501" y="796837"/>
                    <a:pt x="0" y="788386"/>
                    <a:pt x="0" y="779573"/>
                  </a:cubicBezTo>
                  <a:lnTo>
                    <a:pt x="0" y="33227"/>
                  </a:lnTo>
                  <a:cubicBezTo>
                    <a:pt x="0" y="24414"/>
                    <a:pt x="3501" y="15963"/>
                    <a:pt x="9732" y="9732"/>
                  </a:cubicBezTo>
                  <a:cubicBezTo>
                    <a:pt x="15963" y="3501"/>
                    <a:pt x="24414" y="0"/>
                    <a:pt x="33227" y="0"/>
                  </a:cubicBezTo>
                  <a:close/>
                </a:path>
              </a:pathLst>
            </a:custGeom>
            <a:solidFill>
              <a:srgbClr val="393A3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85725"/>
              <a:ext cx="2200882" cy="898525"/>
            </a:xfrm>
            <a:prstGeom prst="rect">
              <a:avLst/>
            </a:prstGeom>
          </p:spPr>
          <p:txBody>
            <a:bodyPr lIns="50750" tIns="50750" rIns="50750" bIns="50750" rtlCol="0" anchor="ctr"/>
            <a:lstStyle/>
            <a:p>
              <a:pPr algn="ctr">
                <a:lnSpc>
                  <a:spcPts val="268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159884" y="6286600"/>
            <a:ext cx="9426175" cy="3441986"/>
            <a:chOff x="0" y="0"/>
            <a:chExt cx="2225922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25922" cy="812800"/>
            </a:xfrm>
            <a:custGeom>
              <a:avLst/>
              <a:gdLst/>
              <a:ahLst/>
              <a:cxnLst/>
              <a:rect l="l" t="t" r="r" b="b"/>
              <a:pathLst>
                <a:path w="2225922" h="812800">
                  <a:moveTo>
                    <a:pt x="32853" y="0"/>
                  </a:moveTo>
                  <a:lnTo>
                    <a:pt x="2193070" y="0"/>
                  </a:lnTo>
                  <a:cubicBezTo>
                    <a:pt x="2211214" y="0"/>
                    <a:pt x="2225922" y="14709"/>
                    <a:pt x="2225922" y="32853"/>
                  </a:cubicBezTo>
                  <a:lnTo>
                    <a:pt x="2225922" y="779947"/>
                  </a:lnTo>
                  <a:cubicBezTo>
                    <a:pt x="2225922" y="788660"/>
                    <a:pt x="2222461" y="797017"/>
                    <a:pt x="2216300" y="803178"/>
                  </a:cubicBezTo>
                  <a:cubicBezTo>
                    <a:pt x="2210139" y="809339"/>
                    <a:pt x="2201783" y="812800"/>
                    <a:pt x="2193070" y="812800"/>
                  </a:cubicBezTo>
                  <a:lnTo>
                    <a:pt x="32853" y="812800"/>
                  </a:lnTo>
                  <a:cubicBezTo>
                    <a:pt x="24140" y="812800"/>
                    <a:pt x="15783" y="809339"/>
                    <a:pt x="9622" y="803178"/>
                  </a:cubicBezTo>
                  <a:cubicBezTo>
                    <a:pt x="3461" y="797017"/>
                    <a:pt x="0" y="788660"/>
                    <a:pt x="0" y="779947"/>
                  </a:cubicBezTo>
                  <a:lnTo>
                    <a:pt x="0" y="32853"/>
                  </a:lnTo>
                  <a:cubicBezTo>
                    <a:pt x="0" y="24140"/>
                    <a:pt x="3461" y="15783"/>
                    <a:pt x="9622" y="9622"/>
                  </a:cubicBezTo>
                  <a:cubicBezTo>
                    <a:pt x="15783" y="3461"/>
                    <a:pt x="24140" y="0"/>
                    <a:pt x="32853" y="0"/>
                  </a:cubicBezTo>
                  <a:close/>
                </a:path>
              </a:pathLst>
            </a:custGeom>
            <a:solidFill>
              <a:srgbClr val="F6836B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85725"/>
              <a:ext cx="2225922" cy="898525"/>
            </a:xfrm>
            <a:prstGeom prst="rect">
              <a:avLst/>
            </a:prstGeom>
          </p:spPr>
          <p:txBody>
            <a:bodyPr lIns="50750" tIns="50750" rIns="50750" bIns="50750" rtlCol="0" anchor="ctr"/>
            <a:lstStyle/>
            <a:p>
              <a:pPr algn="ctr">
                <a:lnSpc>
                  <a:spcPts val="2686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712773" y="6438012"/>
            <a:ext cx="8320397" cy="3076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1"/>
              </a:lnSpc>
            </a:pPr>
            <a:r>
              <a:rPr lang="en-US" sz="2952" b="1" u="sng" spc="206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GROUP MEMBERS</a:t>
            </a:r>
            <a:r>
              <a:rPr lang="en-US" sz="2952" b="1" spc="206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:</a:t>
            </a:r>
          </a:p>
          <a:p>
            <a:pPr algn="ctr">
              <a:lnSpc>
                <a:spcPts val="5006"/>
              </a:lnSpc>
            </a:pPr>
            <a:r>
              <a:rPr lang="en-US" sz="3034" b="1" spc="212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NOWREN MAH JABIN KHAN (ID:2211129642)</a:t>
            </a:r>
          </a:p>
          <a:p>
            <a:pPr algn="ctr">
              <a:lnSpc>
                <a:spcPts val="5006"/>
              </a:lnSpc>
            </a:pPr>
            <a:r>
              <a:rPr lang="en-US" sz="3034" b="1" spc="212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JONAK BHOWMIK (ID:2211148042)</a:t>
            </a:r>
          </a:p>
          <a:p>
            <a:pPr algn="ctr">
              <a:lnSpc>
                <a:spcPts val="5006"/>
              </a:lnSpc>
            </a:pPr>
            <a:r>
              <a:rPr lang="en-US" sz="3034" b="1" spc="212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RYSA JANNAT (ID:2211327042)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4969" y="300527"/>
            <a:ext cx="1469617" cy="1022515"/>
          </a:xfrm>
          <a:custGeom>
            <a:avLst/>
            <a:gdLst/>
            <a:ahLst/>
            <a:cxnLst/>
            <a:rect l="l" t="t" r="r" b="b"/>
            <a:pathLst>
              <a:path w="1469617" h="1022515">
                <a:moveTo>
                  <a:pt x="0" y="0"/>
                </a:moveTo>
                <a:lnTo>
                  <a:pt x="1469617" y="0"/>
                </a:lnTo>
                <a:lnTo>
                  <a:pt x="1469617" y="1022515"/>
                </a:lnTo>
                <a:lnTo>
                  <a:pt x="0" y="10225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12930" y="175257"/>
            <a:ext cx="1469617" cy="1022515"/>
          </a:xfrm>
          <a:custGeom>
            <a:avLst/>
            <a:gdLst/>
            <a:ahLst/>
            <a:cxnLst/>
            <a:rect l="l" t="t" r="r" b="b"/>
            <a:pathLst>
              <a:path w="1469617" h="1022515">
                <a:moveTo>
                  <a:pt x="0" y="0"/>
                </a:moveTo>
                <a:lnTo>
                  <a:pt x="1469617" y="0"/>
                </a:lnTo>
                <a:lnTo>
                  <a:pt x="1469617" y="1022516"/>
                </a:lnTo>
                <a:lnTo>
                  <a:pt x="0" y="10225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080589" y="324980"/>
            <a:ext cx="816087" cy="876103"/>
          </a:xfrm>
          <a:custGeom>
            <a:avLst/>
            <a:gdLst/>
            <a:ahLst/>
            <a:cxnLst/>
            <a:rect l="l" t="t" r="r" b="b"/>
            <a:pathLst>
              <a:path w="816087" h="876103">
                <a:moveTo>
                  <a:pt x="0" y="0"/>
                </a:moveTo>
                <a:lnTo>
                  <a:pt x="816087" y="0"/>
                </a:lnTo>
                <a:lnTo>
                  <a:pt x="816087" y="876103"/>
                </a:lnTo>
                <a:lnTo>
                  <a:pt x="0" y="8761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98334" y="50626"/>
            <a:ext cx="12231286" cy="1119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15"/>
              </a:lnSpc>
            </a:pPr>
            <a:r>
              <a:rPr lang="en-US" sz="6399" b="1">
                <a:solidFill>
                  <a:srgbClr val="393A3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EVALUATION OF PROLOG </a:t>
            </a:r>
          </a:p>
        </p:txBody>
      </p:sp>
      <p:sp>
        <p:nvSpPr>
          <p:cNvPr id="6" name="Freeform 6"/>
          <p:cNvSpPr/>
          <p:nvPr/>
        </p:nvSpPr>
        <p:spPr>
          <a:xfrm>
            <a:off x="881166" y="1923198"/>
            <a:ext cx="16761792" cy="7417093"/>
          </a:xfrm>
          <a:custGeom>
            <a:avLst/>
            <a:gdLst/>
            <a:ahLst/>
            <a:cxnLst/>
            <a:rect l="l" t="t" r="r" b="b"/>
            <a:pathLst>
              <a:path w="16761792" h="7417093">
                <a:moveTo>
                  <a:pt x="0" y="0"/>
                </a:moveTo>
                <a:lnTo>
                  <a:pt x="16761792" y="0"/>
                </a:lnTo>
                <a:lnTo>
                  <a:pt x="16761792" y="7417092"/>
                </a:lnTo>
                <a:lnTo>
                  <a:pt x="0" y="74170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554100" y="6086844"/>
            <a:ext cx="836443" cy="1333460"/>
            <a:chOff x="0" y="0"/>
            <a:chExt cx="1115257" cy="17779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15314" cy="1778000"/>
            </a:xfrm>
            <a:custGeom>
              <a:avLst/>
              <a:gdLst/>
              <a:ahLst/>
              <a:cxnLst/>
              <a:rect l="l" t="t" r="r" b="b"/>
              <a:pathLst>
                <a:path w="1115314" h="1778000">
                  <a:moveTo>
                    <a:pt x="0" y="0"/>
                  </a:moveTo>
                  <a:lnTo>
                    <a:pt x="1115314" y="0"/>
                  </a:lnTo>
                  <a:lnTo>
                    <a:pt x="1115314" y="1778000"/>
                  </a:lnTo>
                  <a:lnTo>
                    <a:pt x="0" y="177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35" r="-30" b="2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447419" y="167177"/>
            <a:ext cx="1057167" cy="985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66"/>
              </a:lnSpc>
            </a:pPr>
            <a:r>
              <a:rPr lang="en-US" sz="5601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03</a:t>
            </a:r>
          </a:p>
        </p:txBody>
      </p:sp>
      <p:sp>
        <p:nvSpPr>
          <p:cNvPr id="10" name="Freeform 10"/>
          <p:cNvSpPr/>
          <p:nvPr/>
        </p:nvSpPr>
        <p:spPr>
          <a:xfrm>
            <a:off x="10390543" y="7706142"/>
            <a:ext cx="6933593" cy="1552158"/>
          </a:xfrm>
          <a:custGeom>
            <a:avLst/>
            <a:gdLst/>
            <a:ahLst/>
            <a:cxnLst/>
            <a:rect l="l" t="t" r="r" b="b"/>
            <a:pathLst>
              <a:path w="6933593" h="1552158">
                <a:moveTo>
                  <a:pt x="0" y="0"/>
                </a:moveTo>
                <a:lnTo>
                  <a:pt x="6933593" y="0"/>
                </a:lnTo>
                <a:lnTo>
                  <a:pt x="6933593" y="1552158"/>
                </a:lnTo>
                <a:lnTo>
                  <a:pt x="0" y="15521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0800000">
            <a:off x="12158682" y="1372287"/>
            <a:ext cx="4921907" cy="1101821"/>
          </a:xfrm>
          <a:custGeom>
            <a:avLst/>
            <a:gdLst/>
            <a:ahLst/>
            <a:cxnLst/>
            <a:rect l="l" t="t" r="r" b="b"/>
            <a:pathLst>
              <a:path w="4921907" h="1101821">
                <a:moveTo>
                  <a:pt x="0" y="0"/>
                </a:moveTo>
                <a:lnTo>
                  <a:pt x="4921907" y="0"/>
                </a:lnTo>
                <a:lnTo>
                  <a:pt x="4921907" y="1101821"/>
                </a:lnTo>
                <a:lnTo>
                  <a:pt x="0" y="110182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0996" y="307660"/>
            <a:ext cx="1469617" cy="1022515"/>
          </a:xfrm>
          <a:custGeom>
            <a:avLst/>
            <a:gdLst/>
            <a:ahLst/>
            <a:cxnLst/>
            <a:rect l="l" t="t" r="r" b="b"/>
            <a:pathLst>
              <a:path w="1469617" h="1022515">
                <a:moveTo>
                  <a:pt x="0" y="0"/>
                </a:moveTo>
                <a:lnTo>
                  <a:pt x="1469617" y="0"/>
                </a:lnTo>
                <a:lnTo>
                  <a:pt x="1469617" y="1022515"/>
                </a:lnTo>
                <a:lnTo>
                  <a:pt x="0" y="10225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18957" y="182390"/>
            <a:ext cx="1469617" cy="1022515"/>
          </a:xfrm>
          <a:custGeom>
            <a:avLst/>
            <a:gdLst/>
            <a:ahLst/>
            <a:cxnLst/>
            <a:rect l="l" t="t" r="r" b="b"/>
            <a:pathLst>
              <a:path w="1469617" h="1022515">
                <a:moveTo>
                  <a:pt x="0" y="0"/>
                </a:moveTo>
                <a:lnTo>
                  <a:pt x="1469617" y="0"/>
                </a:lnTo>
                <a:lnTo>
                  <a:pt x="1469617" y="1022515"/>
                </a:lnTo>
                <a:lnTo>
                  <a:pt x="0" y="10225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958496" y="133444"/>
            <a:ext cx="13400353" cy="2008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68"/>
              </a:lnSpc>
            </a:pPr>
            <a:r>
              <a:rPr lang="en-US" sz="5672" b="1">
                <a:solidFill>
                  <a:srgbClr val="393A3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INSTALLATION PROCESS, POPULAR IDE, etc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31407" y="214955"/>
            <a:ext cx="1057167" cy="985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66"/>
              </a:lnSpc>
            </a:pPr>
            <a:r>
              <a:rPr lang="en-US" sz="5601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04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86735" y="2650688"/>
            <a:ext cx="15331224" cy="6130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47921" lvl="1" indent="-623960" algn="just">
              <a:lnSpc>
                <a:spcPts val="6936"/>
              </a:lnSpc>
              <a:buFont typeface="Arial"/>
              <a:buChar char="•"/>
            </a:pPr>
            <a:r>
              <a:rPr lang="en-US" sz="578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Most popular version: SWI-Prolog</a:t>
            </a:r>
          </a:p>
          <a:p>
            <a:pPr marL="1247921" lvl="1" indent="-623960" algn="just">
              <a:lnSpc>
                <a:spcPts val="6936"/>
              </a:lnSpc>
              <a:spcBef>
                <a:spcPct val="0"/>
              </a:spcBef>
              <a:buFont typeface="Arial"/>
              <a:buChar char="•"/>
            </a:pPr>
            <a:r>
              <a:rPr lang="en-US" sz="578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Free to download from official website</a:t>
            </a:r>
          </a:p>
          <a:p>
            <a:pPr marL="1247921" lvl="1" indent="-623960" algn="just">
              <a:lnSpc>
                <a:spcPts val="6936"/>
              </a:lnSpc>
              <a:spcBef>
                <a:spcPct val="0"/>
              </a:spcBef>
              <a:buFont typeface="Arial"/>
              <a:buChar char="•"/>
            </a:pPr>
            <a:r>
              <a:rPr lang="en-US" sz="578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IDEs / Editors:</a:t>
            </a:r>
          </a:p>
          <a:p>
            <a:pPr marL="1247921" lvl="1" indent="-623960" algn="just">
              <a:lnSpc>
                <a:spcPts val="6936"/>
              </a:lnSpc>
              <a:spcBef>
                <a:spcPct val="0"/>
              </a:spcBef>
              <a:buFont typeface="Arial"/>
              <a:buChar char="•"/>
            </a:pPr>
            <a:r>
              <a:rPr lang="en-US" sz="578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SWI-Prolog IDE (beginner-friendly)</a:t>
            </a:r>
          </a:p>
          <a:p>
            <a:pPr marL="1247921" lvl="1" indent="-623960" algn="just">
              <a:lnSpc>
                <a:spcPts val="6936"/>
              </a:lnSpc>
              <a:spcBef>
                <a:spcPct val="0"/>
              </a:spcBef>
              <a:buFont typeface="Arial"/>
              <a:buChar char="•"/>
            </a:pPr>
            <a:r>
              <a:rPr lang="en-US" sz="578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VS Code (with Prolog extension)</a:t>
            </a:r>
          </a:p>
          <a:p>
            <a:pPr marL="1247921" lvl="1" indent="-623960" algn="just">
              <a:lnSpc>
                <a:spcPts val="6936"/>
              </a:lnSpc>
              <a:spcBef>
                <a:spcPct val="0"/>
              </a:spcBef>
              <a:buFont typeface="Arial"/>
              <a:buChar char="•"/>
            </a:pPr>
            <a:r>
              <a:rPr lang="en-US" sz="578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Works on Windows, Mac, Linux</a:t>
            </a:r>
          </a:p>
          <a:p>
            <a:pPr algn="just">
              <a:lnSpc>
                <a:spcPts val="6937"/>
              </a:lnSpc>
              <a:spcBef>
                <a:spcPct val="0"/>
              </a:spcBef>
            </a:pPr>
            <a:endParaRPr lang="en-US" sz="5780">
              <a:solidFill>
                <a:srgbClr val="000000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7080589" y="324980"/>
            <a:ext cx="816087" cy="876103"/>
          </a:xfrm>
          <a:custGeom>
            <a:avLst/>
            <a:gdLst/>
            <a:ahLst/>
            <a:cxnLst/>
            <a:rect l="l" t="t" r="r" b="b"/>
            <a:pathLst>
              <a:path w="816087" h="876103">
                <a:moveTo>
                  <a:pt x="0" y="0"/>
                </a:moveTo>
                <a:lnTo>
                  <a:pt x="816087" y="0"/>
                </a:lnTo>
                <a:lnTo>
                  <a:pt x="816087" y="876103"/>
                </a:lnTo>
                <a:lnTo>
                  <a:pt x="0" y="8761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301461" y="2279213"/>
            <a:ext cx="836443" cy="1333460"/>
            <a:chOff x="0" y="0"/>
            <a:chExt cx="1115257" cy="17779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15314" cy="1778000"/>
            </a:xfrm>
            <a:custGeom>
              <a:avLst/>
              <a:gdLst/>
              <a:ahLst/>
              <a:cxnLst/>
              <a:rect l="l" t="t" r="r" b="b"/>
              <a:pathLst>
                <a:path w="1115314" h="1778000">
                  <a:moveTo>
                    <a:pt x="0" y="0"/>
                  </a:moveTo>
                  <a:lnTo>
                    <a:pt x="1115314" y="0"/>
                  </a:lnTo>
                  <a:lnTo>
                    <a:pt x="1115314" y="1778000"/>
                  </a:lnTo>
                  <a:lnTo>
                    <a:pt x="0" y="177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35" r="-30" b="2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-52790" y="1895789"/>
            <a:ext cx="3425561" cy="766848"/>
          </a:xfrm>
          <a:custGeom>
            <a:avLst/>
            <a:gdLst/>
            <a:ahLst/>
            <a:cxnLst/>
            <a:rect l="l" t="t" r="r" b="b"/>
            <a:pathLst>
              <a:path w="3425561" h="766848">
                <a:moveTo>
                  <a:pt x="0" y="0"/>
                </a:moveTo>
                <a:lnTo>
                  <a:pt x="3425561" y="0"/>
                </a:lnTo>
                <a:lnTo>
                  <a:pt x="3425561" y="766848"/>
                </a:lnTo>
                <a:lnTo>
                  <a:pt x="0" y="7668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193088" y="8619381"/>
            <a:ext cx="4703588" cy="1052948"/>
          </a:xfrm>
          <a:custGeom>
            <a:avLst/>
            <a:gdLst/>
            <a:ahLst/>
            <a:cxnLst/>
            <a:rect l="l" t="t" r="r" b="b"/>
            <a:pathLst>
              <a:path w="4703588" h="1052948">
                <a:moveTo>
                  <a:pt x="0" y="0"/>
                </a:moveTo>
                <a:lnTo>
                  <a:pt x="4703588" y="0"/>
                </a:lnTo>
                <a:lnTo>
                  <a:pt x="4703588" y="1052948"/>
                </a:lnTo>
                <a:lnTo>
                  <a:pt x="0" y="105294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r="-22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40996" y="307660"/>
            <a:ext cx="1469617" cy="1022515"/>
          </a:xfrm>
          <a:custGeom>
            <a:avLst/>
            <a:gdLst/>
            <a:ahLst/>
            <a:cxnLst/>
            <a:rect l="l" t="t" r="r" b="b"/>
            <a:pathLst>
              <a:path w="1469617" h="1022515">
                <a:moveTo>
                  <a:pt x="0" y="0"/>
                </a:moveTo>
                <a:lnTo>
                  <a:pt x="1469617" y="0"/>
                </a:lnTo>
                <a:lnTo>
                  <a:pt x="1469617" y="1022515"/>
                </a:lnTo>
                <a:lnTo>
                  <a:pt x="0" y="10225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18957" y="182390"/>
            <a:ext cx="1469617" cy="1022515"/>
          </a:xfrm>
          <a:custGeom>
            <a:avLst/>
            <a:gdLst/>
            <a:ahLst/>
            <a:cxnLst/>
            <a:rect l="l" t="t" r="r" b="b"/>
            <a:pathLst>
              <a:path w="1469617" h="1022515">
                <a:moveTo>
                  <a:pt x="0" y="0"/>
                </a:moveTo>
                <a:lnTo>
                  <a:pt x="1469617" y="0"/>
                </a:lnTo>
                <a:lnTo>
                  <a:pt x="1469617" y="1022515"/>
                </a:lnTo>
                <a:lnTo>
                  <a:pt x="0" y="10225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080589" y="324980"/>
            <a:ext cx="816087" cy="876103"/>
          </a:xfrm>
          <a:custGeom>
            <a:avLst/>
            <a:gdLst/>
            <a:ahLst/>
            <a:cxnLst/>
            <a:rect l="l" t="t" r="r" b="b"/>
            <a:pathLst>
              <a:path w="816087" h="876103">
                <a:moveTo>
                  <a:pt x="0" y="0"/>
                </a:moveTo>
                <a:lnTo>
                  <a:pt x="816087" y="0"/>
                </a:lnTo>
                <a:lnTo>
                  <a:pt x="816087" y="876103"/>
                </a:lnTo>
                <a:lnTo>
                  <a:pt x="0" y="8761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207744" y="1028700"/>
            <a:ext cx="836443" cy="1333460"/>
            <a:chOff x="0" y="0"/>
            <a:chExt cx="1115257" cy="177794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15314" cy="1778000"/>
            </a:xfrm>
            <a:custGeom>
              <a:avLst/>
              <a:gdLst/>
              <a:ahLst/>
              <a:cxnLst/>
              <a:rect l="l" t="t" r="r" b="b"/>
              <a:pathLst>
                <a:path w="1115314" h="1778000">
                  <a:moveTo>
                    <a:pt x="0" y="0"/>
                  </a:moveTo>
                  <a:lnTo>
                    <a:pt x="1115314" y="0"/>
                  </a:lnTo>
                  <a:lnTo>
                    <a:pt x="1115314" y="1778000"/>
                  </a:lnTo>
                  <a:lnTo>
                    <a:pt x="0" y="177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35" r="-30" b="2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9578104" y="363197"/>
            <a:ext cx="6871398" cy="1015861"/>
            <a:chOff x="0" y="0"/>
            <a:chExt cx="2259482" cy="33403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59482" cy="334035"/>
            </a:xfrm>
            <a:custGeom>
              <a:avLst/>
              <a:gdLst/>
              <a:ahLst/>
              <a:cxnLst/>
              <a:rect l="l" t="t" r="r" b="b"/>
              <a:pathLst>
                <a:path w="2259482" h="334035">
                  <a:moveTo>
                    <a:pt x="2259482" y="0"/>
                  </a:moveTo>
                  <a:lnTo>
                    <a:pt x="2259482" y="334035"/>
                  </a:lnTo>
                  <a:lnTo>
                    <a:pt x="0" y="3340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259482" cy="400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53185" y="2109031"/>
            <a:ext cx="6121234" cy="2435528"/>
            <a:chOff x="0" y="0"/>
            <a:chExt cx="8161646" cy="3247370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8161646" cy="3247370"/>
              <a:chOff x="0" y="0"/>
              <a:chExt cx="1613308" cy="64189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613308" cy="641896"/>
              </a:xfrm>
              <a:custGeom>
                <a:avLst/>
                <a:gdLst/>
                <a:ahLst/>
                <a:cxnLst/>
                <a:rect l="l" t="t" r="r" b="b"/>
                <a:pathLst>
                  <a:path w="1613308" h="641896">
                    <a:moveTo>
                      <a:pt x="1613308" y="0"/>
                    </a:moveTo>
                    <a:lnTo>
                      <a:pt x="1613308" y="641896"/>
                    </a:lnTo>
                    <a:lnTo>
                      <a:pt x="0" y="6418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85725"/>
                <a:ext cx="1613308" cy="7276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6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243117" y="164946"/>
              <a:ext cx="7918528" cy="2352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has_property(</a:t>
              </a:r>
              <a:r>
                <a:rPr lang="en-US" sz="2499" b="1">
                  <a:solidFill>
                    <a:srgbClr val="8F1EAE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property_1</a:t>
              </a:r>
              <a:r>
                <a:rPr lang="en-US" sz="2499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) :-</a:t>
              </a:r>
            </a:p>
            <a:p>
              <a:pPr algn="l">
                <a:lnSpc>
                  <a:spcPts val="35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    trait(</a:t>
              </a:r>
              <a:r>
                <a:rPr lang="en-US" sz="2499" b="1">
                  <a:solidFill>
                    <a:srgbClr val="1800AD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fundamental_facts_1</a:t>
              </a:r>
              <a:r>
                <a:rPr lang="en-US" sz="2499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),</a:t>
              </a:r>
            </a:p>
            <a:p>
              <a:pPr algn="l">
                <a:lnSpc>
                  <a:spcPts val="35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    trait(</a:t>
              </a:r>
              <a:r>
                <a:rPr lang="en-US" sz="2499" b="1">
                  <a:solidFill>
                    <a:srgbClr val="753007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fundamental_facts_2</a:t>
              </a:r>
              <a:r>
                <a:rPr lang="en-US" sz="2499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),</a:t>
              </a:r>
            </a:p>
            <a:p>
              <a:pPr algn="l">
                <a:lnSpc>
                  <a:spcPts val="35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    trait(</a:t>
              </a:r>
              <a:r>
                <a:rPr lang="en-US" sz="2499" b="1">
                  <a:solidFill>
                    <a:srgbClr val="5E17EB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fundamental_facts_3</a:t>
              </a:r>
              <a:r>
                <a:rPr lang="en-US" sz="2499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).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936589" y="2441422"/>
              <a:ext cx="2531586" cy="5841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000000"/>
                  </a:solidFill>
                  <a:latin typeface="Courier New OS"/>
                  <a:ea typeface="Courier New OS"/>
                  <a:cs typeface="Courier New OS"/>
                  <a:sym typeface="Courier New OS"/>
                </a:rPr>
                <a:t>...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380776" y="5411334"/>
            <a:ext cx="7266012" cy="1164684"/>
            <a:chOff x="0" y="0"/>
            <a:chExt cx="9688016" cy="1552912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9688016" cy="1552912"/>
              <a:chOff x="0" y="0"/>
              <a:chExt cx="2389241" cy="38297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2389241" cy="382971"/>
              </a:xfrm>
              <a:custGeom>
                <a:avLst/>
                <a:gdLst/>
                <a:ahLst/>
                <a:cxnLst/>
                <a:rect l="l" t="t" r="r" b="b"/>
                <a:pathLst>
                  <a:path w="2389241" h="382971">
                    <a:moveTo>
                      <a:pt x="2389241" y="0"/>
                    </a:moveTo>
                    <a:lnTo>
                      <a:pt x="2389241" y="382971"/>
                    </a:lnTo>
                    <a:lnTo>
                      <a:pt x="0" y="3829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85725"/>
                <a:ext cx="2389241" cy="4686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6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175595" y="214481"/>
              <a:ext cx="9441508" cy="561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impact(</a:t>
              </a:r>
              <a:r>
                <a:rPr lang="en-US" sz="2499" b="1">
                  <a:solidFill>
                    <a:srgbClr val="5E17EB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property_1</a:t>
              </a:r>
              <a:r>
                <a:rPr lang="en-US" sz="2499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, </a:t>
              </a:r>
              <a:r>
                <a:rPr lang="en-US" sz="2499" b="1">
                  <a:solidFill>
                    <a:srgbClr val="10BB82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positive</a:t>
              </a:r>
              <a:r>
                <a:rPr lang="en-US" sz="2499" b="1">
                  <a:solidFill>
                    <a:srgbClr val="0097B2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/</a:t>
              </a:r>
              <a:r>
                <a:rPr lang="en-US" sz="2499" b="1">
                  <a:solidFill>
                    <a:srgbClr val="CC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negative</a:t>
              </a:r>
              <a:r>
                <a:rPr lang="en-US" sz="2499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)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3549610" y="735181"/>
              <a:ext cx="2588797" cy="561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Courier New OS"/>
                  <a:ea typeface="Courier New OS"/>
                  <a:cs typeface="Courier New OS"/>
                  <a:sym typeface="Courier New OS"/>
                </a:rPr>
                <a:t>...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946976" y="7442793"/>
            <a:ext cx="8133612" cy="1530281"/>
            <a:chOff x="0" y="0"/>
            <a:chExt cx="10844816" cy="2040375"/>
          </a:xfrm>
        </p:grpSpPr>
        <p:grpSp>
          <p:nvGrpSpPr>
            <p:cNvPr id="24" name="Group 24"/>
            <p:cNvGrpSpPr/>
            <p:nvPr/>
          </p:nvGrpSpPr>
          <p:grpSpPr>
            <a:xfrm>
              <a:off x="353520" y="0"/>
              <a:ext cx="10491297" cy="2040375"/>
              <a:chOff x="0" y="0"/>
              <a:chExt cx="2490929" cy="48443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2490929" cy="484435"/>
              </a:xfrm>
              <a:custGeom>
                <a:avLst/>
                <a:gdLst/>
                <a:ahLst/>
                <a:cxnLst/>
                <a:rect l="l" t="t" r="r" b="b"/>
                <a:pathLst>
                  <a:path w="2490929" h="484435">
                    <a:moveTo>
                      <a:pt x="2490929" y="0"/>
                    </a:moveTo>
                    <a:lnTo>
                      <a:pt x="2490929" y="484435"/>
                    </a:lnTo>
                    <a:lnTo>
                      <a:pt x="0" y="4844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85725"/>
                <a:ext cx="2490929" cy="57016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6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0" y="111125"/>
              <a:ext cx="10789271" cy="1755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advantage/disadvantage(</a:t>
              </a:r>
              <a:r>
                <a:rPr lang="en-US" sz="2499" b="1">
                  <a:solidFill>
                    <a:srgbClr val="5E17EB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property_1</a:t>
              </a:r>
              <a:r>
                <a:rPr lang="en-US" sz="2499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) :-</a:t>
              </a:r>
            </a:p>
            <a:p>
              <a:pPr algn="ctr">
                <a:lnSpc>
                  <a:spcPts val="35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    has_property(</a:t>
              </a:r>
              <a:r>
                <a:rPr lang="en-US" sz="2499" b="1">
                  <a:solidFill>
                    <a:srgbClr val="1800AD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Property_1</a:t>
              </a:r>
              <a:r>
                <a:rPr lang="en-US" sz="2499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),</a:t>
              </a:r>
            </a:p>
            <a:p>
              <a:pPr algn="ctr">
                <a:lnSpc>
                  <a:spcPts val="35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    impact(</a:t>
              </a:r>
              <a:r>
                <a:rPr lang="en-US" sz="2499" b="1">
                  <a:solidFill>
                    <a:srgbClr val="8F1EAE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Property_1</a:t>
              </a:r>
              <a:r>
                <a:rPr lang="en-US" sz="2499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, </a:t>
              </a:r>
              <a:r>
                <a:rPr lang="en-US" sz="2499" b="1">
                  <a:solidFill>
                    <a:srgbClr val="10BB82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positive</a:t>
              </a:r>
              <a:r>
                <a:rPr lang="en-US" sz="2499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/</a:t>
              </a:r>
              <a:r>
                <a:rPr lang="en-US" sz="2499" b="1">
                  <a:solidFill>
                    <a:srgbClr val="CC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negative</a:t>
              </a:r>
              <a:r>
                <a:rPr lang="en-US" sz="2499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).</a:t>
              </a:r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640996" y="4269403"/>
            <a:ext cx="8055843" cy="5360552"/>
            <a:chOff x="0" y="0"/>
            <a:chExt cx="13098800" cy="871625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3098780" cy="8716264"/>
            </a:xfrm>
            <a:custGeom>
              <a:avLst/>
              <a:gdLst/>
              <a:ahLst/>
              <a:cxnLst/>
              <a:rect l="l" t="t" r="r" b="b"/>
              <a:pathLst>
                <a:path w="13098780" h="8716264">
                  <a:moveTo>
                    <a:pt x="0" y="0"/>
                  </a:moveTo>
                  <a:lnTo>
                    <a:pt x="13098780" y="0"/>
                  </a:lnTo>
                  <a:lnTo>
                    <a:pt x="13098780" y="8716264"/>
                  </a:lnTo>
                  <a:lnTo>
                    <a:pt x="0" y="8716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grpSp>
        <p:nvGrpSpPr>
          <p:cNvPr id="30" name="Group 30"/>
          <p:cNvGrpSpPr/>
          <p:nvPr/>
        </p:nvGrpSpPr>
        <p:grpSpPr>
          <a:xfrm>
            <a:off x="12685362" y="1452150"/>
            <a:ext cx="656881" cy="656881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203200" y="-76200"/>
              <a:ext cx="406400" cy="787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685362" y="4620759"/>
            <a:ext cx="656881" cy="656881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203200" y="-76200"/>
              <a:ext cx="406400" cy="787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2685342" y="6680965"/>
            <a:ext cx="656881" cy="656881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203200" y="-76200"/>
              <a:ext cx="406400" cy="787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2685362" y="9182624"/>
            <a:ext cx="656881" cy="656881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203200" y="-76200"/>
              <a:ext cx="406400" cy="787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endParaRPr/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2452505" y="239372"/>
            <a:ext cx="4452369" cy="1868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7"/>
              </a:lnSpc>
            </a:pPr>
            <a:r>
              <a:rPr lang="en-US" sz="5248" b="1">
                <a:solidFill>
                  <a:srgbClr val="393A3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CODE EXAMPLES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131407" y="214955"/>
            <a:ext cx="1057167" cy="985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66"/>
              </a:lnSpc>
            </a:pPr>
            <a:r>
              <a:rPr lang="en-US" sz="5601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05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812926" y="417853"/>
            <a:ext cx="6401753" cy="457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trait(</a:t>
            </a:r>
            <a:r>
              <a:rPr lang="en-US" sz="2500" b="1">
                <a:solidFill>
                  <a:srgbClr val="1800AD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fundamental_facts</a:t>
            </a:r>
            <a:r>
              <a:rPr lang="en-US" sz="2500" b="1">
                <a:solidFill>
                  <a:srgbClr val="000000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)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853951" y="788509"/>
            <a:ext cx="2319703" cy="457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...</a:t>
            </a:r>
          </a:p>
        </p:txBody>
      </p:sp>
      <p:sp>
        <p:nvSpPr>
          <p:cNvPr id="46" name="Freeform 46"/>
          <p:cNvSpPr/>
          <p:nvPr/>
        </p:nvSpPr>
        <p:spPr>
          <a:xfrm>
            <a:off x="394801" y="2109031"/>
            <a:ext cx="5436668" cy="1217056"/>
          </a:xfrm>
          <a:custGeom>
            <a:avLst/>
            <a:gdLst/>
            <a:ahLst/>
            <a:cxnLst/>
            <a:rect l="l" t="t" r="r" b="b"/>
            <a:pathLst>
              <a:path w="5436668" h="1217056">
                <a:moveTo>
                  <a:pt x="0" y="0"/>
                </a:moveTo>
                <a:lnTo>
                  <a:pt x="5436668" y="0"/>
                </a:lnTo>
                <a:lnTo>
                  <a:pt x="5436668" y="1217056"/>
                </a:lnTo>
                <a:lnTo>
                  <a:pt x="0" y="121705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r="-22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40996" y="307660"/>
            <a:ext cx="1469617" cy="1022515"/>
          </a:xfrm>
          <a:custGeom>
            <a:avLst/>
            <a:gdLst/>
            <a:ahLst/>
            <a:cxnLst/>
            <a:rect l="l" t="t" r="r" b="b"/>
            <a:pathLst>
              <a:path w="1469617" h="1022515">
                <a:moveTo>
                  <a:pt x="0" y="0"/>
                </a:moveTo>
                <a:lnTo>
                  <a:pt x="1469617" y="0"/>
                </a:lnTo>
                <a:lnTo>
                  <a:pt x="1469617" y="1022515"/>
                </a:lnTo>
                <a:lnTo>
                  <a:pt x="0" y="10225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18957" y="182390"/>
            <a:ext cx="1469617" cy="1022515"/>
          </a:xfrm>
          <a:custGeom>
            <a:avLst/>
            <a:gdLst/>
            <a:ahLst/>
            <a:cxnLst/>
            <a:rect l="l" t="t" r="r" b="b"/>
            <a:pathLst>
              <a:path w="1469617" h="1022515">
                <a:moveTo>
                  <a:pt x="0" y="0"/>
                </a:moveTo>
                <a:lnTo>
                  <a:pt x="1469617" y="0"/>
                </a:lnTo>
                <a:lnTo>
                  <a:pt x="1469617" y="1022515"/>
                </a:lnTo>
                <a:lnTo>
                  <a:pt x="0" y="10225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452505" y="210797"/>
            <a:ext cx="14199684" cy="1119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15"/>
              </a:lnSpc>
            </a:pPr>
            <a:r>
              <a:rPr lang="en-US" sz="6399" b="1">
                <a:solidFill>
                  <a:srgbClr val="393A3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CODE EXAMPLES</a:t>
            </a:r>
          </a:p>
        </p:txBody>
      </p:sp>
      <p:sp>
        <p:nvSpPr>
          <p:cNvPr id="6" name="Freeform 6"/>
          <p:cNvSpPr/>
          <p:nvPr/>
        </p:nvSpPr>
        <p:spPr>
          <a:xfrm>
            <a:off x="17080589" y="324980"/>
            <a:ext cx="816087" cy="876103"/>
          </a:xfrm>
          <a:custGeom>
            <a:avLst/>
            <a:gdLst/>
            <a:ahLst/>
            <a:cxnLst/>
            <a:rect l="l" t="t" r="r" b="b"/>
            <a:pathLst>
              <a:path w="816087" h="876103">
                <a:moveTo>
                  <a:pt x="0" y="0"/>
                </a:moveTo>
                <a:lnTo>
                  <a:pt x="816087" y="0"/>
                </a:lnTo>
                <a:lnTo>
                  <a:pt x="816087" y="876103"/>
                </a:lnTo>
                <a:lnTo>
                  <a:pt x="0" y="8761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363769" y="1472434"/>
            <a:ext cx="836443" cy="1333460"/>
            <a:chOff x="0" y="0"/>
            <a:chExt cx="1115257" cy="17779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15314" cy="1778000"/>
            </a:xfrm>
            <a:custGeom>
              <a:avLst/>
              <a:gdLst/>
              <a:ahLst/>
              <a:cxnLst/>
              <a:rect l="l" t="t" r="r" b="b"/>
              <a:pathLst>
                <a:path w="1115314" h="1778000">
                  <a:moveTo>
                    <a:pt x="0" y="0"/>
                  </a:moveTo>
                  <a:lnTo>
                    <a:pt x="1115314" y="0"/>
                  </a:lnTo>
                  <a:lnTo>
                    <a:pt x="1115314" y="1778000"/>
                  </a:lnTo>
                  <a:lnTo>
                    <a:pt x="0" y="177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35" r="-30" b="2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5332279" y="1330175"/>
            <a:ext cx="12564397" cy="3998994"/>
            <a:chOff x="0" y="0"/>
            <a:chExt cx="16752529" cy="5331992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6752529" cy="5331992"/>
              <a:chOff x="0" y="0"/>
              <a:chExt cx="4131478" cy="131494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4131478" cy="1314947"/>
              </a:xfrm>
              <a:custGeom>
                <a:avLst/>
                <a:gdLst/>
                <a:ahLst/>
                <a:cxnLst/>
                <a:rect l="l" t="t" r="r" b="b"/>
                <a:pathLst>
                  <a:path w="4131478" h="1314947">
                    <a:moveTo>
                      <a:pt x="4131478" y="0"/>
                    </a:moveTo>
                    <a:lnTo>
                      <a:pt x="4131478" y="1314947"/>
                    </a:lnTo>
                    <a:lnTo>
                      <a:pt x="0" y="13149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85725"/>
                <a:ext cx="4131478" cy="14006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6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450909" y="255883"/>
              <a:ext cx="15852299" cy="3827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8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evaluation(</a:t>
              </a:r>
              <a:r>
                <a:rPr lang="en-US" sz="2000" b="1">
                  <a:solidFill>
                    <a:srgbClr val="1800AD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readability</a:t>
              </a:r>
              <a:r>
                <a:rPr lang="en-US" sz="2000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, </a:t>
              </a:r>
              <a:r>
                <a:rPr lang="en-US" sz="2000" b="1">
                  <a:solidFill>
                    <a:srgbClr val="5E17EB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Score</a:t>
              </a:r>
              <a:r>
                <a:rPr lang="en-US" sz="2000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, </a:t>
              </a:r>
              <a:r>
                <a:rPr lang="en-US" sz="2000" b="1">
                  <a:solidFill>
                    <a:srgbClr val="0C416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Comment</a:t>
              </a:r>
              <a:r>
                <a:rPr lang="en-US" sz="2000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) :-</a:t>
              </a:r>
            </a:p>
            <a:p>
              <a:pPr algn="l">
                <a:lnSpc>
                  <a:spcPts val="288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    findall(</a:t>
              </a:r>
              <a:r>
                <a:rPr lang="en-US" sz="2000" b="1">
                  <a:solidFill>
                    <a:srgbClr val="0097B2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P</a:t>
              </a:r>
              <a:r>
                <a:rPr lang="en-US" sz="2000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, (</a:t>
              </a:r>
              <a:r>
                <a:rPr lang="en-US" sz="2000" b="1">
                  <a:solidFill>
                    <a:srgbClr val="2E6417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advantage</a:t>
              </a:r>
              <a:r>
                <a:rPr lang="en-US" sz="2000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(</a:t>
              </a:r>
              <a:r>
                <a:rPr lang="en-US" sz="2000" b="1">
                  <a:solidFill>
                    <a:srgbClr val="0097B2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P</a:t>
              </a:r>
              <a:r>
                <a:rPr lang="en-US" sz="2000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), </a:t>
              </a:r>
              <a:r>
                <a:rPr lang="en-US" sz="2000" b="1">
                  <a:solidFill>
                    <a:srgbClr val="CC007E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affects_readability</a:t>
              </a:r>
              <a:r>
                <a:rPr lang="en-US" sz="2000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(</a:t>
              </a:r>
              <a:r>
                <a:rPr lang="en-US" sz="2000" b="1">
                  <a:solidFill>
                    <a:srgbClr val="0097B2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P</a:t>
              </a:r>
              <a:r>
                <a:rPr lang="en-US" sz="2000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, </a:t>
              </a:r>
              <a:r>
                <a:rPr lang="en-US" sz="2000" b="1">
                  <a:solidFill>
                    <a:srgbClr val="00BF63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positive</a:t>
              </a:r>
              <a:r>
                <a:rPr lang="en-US" sz="2000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)), </a:t>
              </a:r>
              <a:r>
                <a:rPr lang="en-US" sz="2000" b="1">
                  <a:solidFill>
                    <a:srgbClr val="FF2828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PosProps</a:t>
              </a:r>
              <a:r>
                <a:rPr lang="en-US" sz="2000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),</a:t>
              </a:r>
            </a:p>
            <a:p>
              <a:pPr algn="l">
                <a:lnSpc>
                  <a:spcPts val="288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    findall(</a:t>
              </a:r>
              <a:r>
                <a:rPr lang="en-US" sz="2000" b="1">
                  <a:solidFill>
                    <a:srgbClr val="0097B2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P</a:t>
              </a:r>
              <a:r>
                <a:rPr lang="en-US" sz="2000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, (</a:t>
              </a:r>
              <a:r>
                <a:rPr lang="en-US" sz="2000" b="1">
                  <a:solidFill>
                    <a:srgbClr val="CC4E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disadvantage</a:t>
              </a:r>
              <a:r>
                <a:rPr lang="en-US" sz="2000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(</a:t>
              </a:r>
              <a:r>
                <a:rPr lang="en-US" sz="2000" b="1">
                  <a:solidFill>
                    <a:srgbClr val="0097B2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P</a:t>
              </a:r>
              <a:r>
                <a:rPr lang="en-US" sz="2000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), </a:t>
              </a:r>
              <a:r>
                <a:rPr lang="en-US" sz="2000" b="1">
                  <a:solidFill>
                    <a:srgbClr val="CC007E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affects_readability</a:t>
              </a:r>
              <a:r>
                <a:rPr lang="en-US" sz="2000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(</a:t>
              </a:r>
              <a:r>
                <a:rPr lang="en-US" sz="2000" b="1">
                  <a:solidFill>
                    <a:srgbClr val="0097B2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P</a:t>
              </a:r>
              <a:r>
                <a:rPr lang="en-US" sz="2000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, </a:t>
              </a:r>
              <a:r>
                <a:rPr lang="en-US" sz="2000" b="1">
                  <a:solidFill>
                    <a:srgbClr val="CC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negative</a:t>
              </a:r>
              <a:r>
                <a:rPr lang="en-US" sz="2000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)), </a:t>
              </a:r>
              <a:r>
                <a:rPr lang="en-US" sz="2000" b="1">
                  <a:solidFill>
                    <a:srgbClr val="7A2F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NegProps</a:t>
              </a:r>
              <a:r>
                <a:rPr lang="en-US" sz="2000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),</a:t>
              </a:r>
            </a:p>
            <a:p>
              <a:pPr algn="l">
                <a:lnSpc>
                  <a:spcPts val="288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    length(</a:t>
              </a:r>
              <a:r>
                <a:rPr lang="en-US" sz="2000" b="1">
                  <a:solidFill>
                    <a:srgbClr val="FF2828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PosProps</a:t>
              </a:r>
              <a:r>
                <a:rPr lang="en-US" sz="2000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, </a:t>
              </a:r>
              <a:r>
                <a:rPr lang="en-US" sz="2000" b="1">
                  <a:solidFill>
                    <a:srgbClr val="CC007E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PosCount</a:t>
              </a:r>
              <a:r>
                <a:rPr lang="en-US" sz="2000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),</a:t>
              </a:r>
            </a:p>
            <a:p>
              <a:pPr algn="l">
                <a:lnSpc>
                  <a:spcPts val="288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    length(</a:t>
              </a:r>
              <a:r>
                <a:rPr lang="en-US" sz="2000" b="1">
                  <a:solidFill>
                    <a:srgbClr val="7A2F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NegProps</a:t>
              </a:r>
              <a:r>
                <a:rPr lang="en-US" sz="2000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, </a:t>
              </a:r>
              <a:r>
                <a:rPr lang="en-US" sz="2000" b="1">
                  <a:solidFill>
                    <a:srgbClr val="7A004B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NegCount</a:t>
              </a:r>
              <a:r>
                <a:rPr lang="en-US" sz="2000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),</a:t>
              </a:r>
            </a:p>
            <a:p>
              <a:pPr algn="l">
                <a:lnSpc>
                  <a:spcPts val="288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    </a:t>
              </a:r>
              <a:r>
                <a:rPr lang="en-US" sz="2000" b="1">
                  <a:solidFill>
                    <a:srgbClr val="0097B2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BaseScore </a:t>
              </a:r>
              <a:r>
                <a:rPr lang="en-US" sz="2000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is 5 + </a:t>
              </a:r>
              <a:r>
                <a:rPr lang="en-US" sz="2000" b="1">
                  <a:solidFill>
                    <a:srgbClr val="CC007E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PosCount</a:t>
              </a:r>
              <a:r>
                <a:rPr lang="en-US" sz="2000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 - </a:t>
              </a:r>
              <a:r>
                <a:rPr lang="en-US" sz="2000" b="1">
                  <a:solidFill>
                    <a:srgbClr val="7A004B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NegCount</a:t>
              </a:r>
              <a:r>
                <a:rPr lang="en-US" sz="2000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,</a:t>
              </a:r>
            </a:p>
            <a:p>
              <a:pPr algn="l">
                <a:lnSpc>
                  <a:spcPts val="288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    </a:t>
              </a:r>
              <a:r>
                <a:rPr lang="en-US" sz="2000" b="1">
                  <a:solidFill>
                    <a:srgbClr val="5E17EB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Score</a:t>
              </a:r>
              <a:r>
                <a:rPr lang="en-US" sz="2000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 is max(1, min(10, </a:t>
              </a:r>
              <a:r>
                <a:rPr lang="en-US" sz="2000" b="1">
                  <a:solidFill>
                    <a:srgbClr val="0097B2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BaseScore</a:t>
              </a:r>
              <a:r>
                <a:rPr lang="en-US" sz="2000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)),</a:t>
              </a:r>
            </a:p>
            <a:p>
              <a:pPr algn="l">
                <a:lnSpc>
                  <a:spcPts val="288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    format_comment(readability, Score, Comment).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6829796" y="4316062"/>
              <a:ext cx="3092937" cy="678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Courier New OS"/>
                  <a:ea typeface="Courier New OS"/>
                  <a:cs typeface="Courier New OS"/>
                  <a:sym typeface="Courier New OS"/>
                </a:rPr>
                <a:t>...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734633" y="6109876"/>
            <a:ext cx="9287996" cy="3566212"/>
            <a:chOff x="0" y="0"/>
            <a:chExt cx="12383995" cy="4754949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12383995" cy="4754949"/>
              <a:chOff x="0" y="0"/>
              <a:chExt cx="1669525" cy="64102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669525" cy="641020"/>
              </a:xfrm>
              <a:custGeom>
                <a:avLst/>
                <a:gdLst/>
                <a:ahLst/>
                <a:cxnLst/>
                <a:rect l="l" t="t" r="r" b="b"/>
                <a:pathLst>
                  <a:path w="1669525" h="641020">
                    <a:moveTo>
                      <a:pt x="1669525" y="0"/>
                    </a:moveTo>
                    <a:lnTo>
                      <a:pt x="1669525" y="641020"/>
                    </a:lnTo>
                    <a:lnTo>
                      <a:pt x="0" y="6410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85725"/>
                <a:ext cx="1669525" cy="7267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6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274967" y="111125"/>
              <a:ext cx="11685112" cy="3546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format_comment(</a:t>
              </a:r>
              <a:r>
                <a:rPr lang="en-US" sz="2499" b="1">
                  <a:solidFill>
                    <a:srgbClr val="1800AD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readability</a:t>
              </a:r>
              <a:r>
                <a:rPr lang="en-US" sz="2499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, </a:t>
              </a:r>
              <a:r>
                <a:rPr lang="en-US" sz="2499" b="1">
                  <a:solidFill>
                    <a:srgbClr val="CC4E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Score</a:t>
              </a:r>
              <a:r>
                <a:rPr lang="en-US" sz="2499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, </a:t>
              </a:r>
              <a:r>
                <a:rPr lang="en-US" sz="2499" b="1">
                  <a:solidFill>
                    <a:srgbClr val="CC007E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Comment</a:t>
              </a:r>
              <a:r>
                <a:rPr lang="en-US" sz="2499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) :-</a:t>
              </a:r>
            </a:p>
            <a:p>
              <a:pPr algn="l">
                <a:lnSpc>
                  <a:spcPts val="35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    number(</a:t>
              </a:r>
              <a:r>
                <a:rPr lang="en-US" sz="2499" b="1">
                  <a:solidFill>
                    <a:srgbClr val="CC4E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Score</a:t>
              </a:r>
              <a:r>
                <a:rPr lang="en-US" sz="2499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),  </a:t>
              </a:r>
            </a:p>
            <a:p>
              <a:pPr algn="l">
                <a:lnSpc>
                  <a:spcPts val="35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    (</a:t>
              </a:r>
              <a:r>
                <a:rPr lang="en-US" sz="2499" b="1">
                  <a:solidFill>
                    <a:srgbClr val="CC4E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Score</a:t>
              </a:r>
              <a:r>
                <a:rPr lang="en-US" sz="2499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 &gt;= 8 -&gt; </a:t>
              </a:r>
              <a:r>
                <a:rPr lang="en-US" sz="2499" b="1">
                  <a:solidFill>
                    <a:srgbClr val="CC007E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Comment</a:t>
              </a:r>
              <a:r>
                <a:rPr lang="en-US" sz="2499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 = '</a:t>
              </a:r>
              <a:r>
                <a:rPr lang="en-US" sz="2499" b="1">
                  <a:solidFill>
                    <a:srgbClr val="0097B2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Comment_1</a:t>
              </a:r>
              <a:r>
                <a:rPr lang="en-US" sz="2499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'</a:t>
              </a:r>
            </a:p>
            <a:p>
              <a:pPr algn="l">
                <a:lnSpc>
                  <a:spcPts val="35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    ; </a:t>
              </a:r>
              <a:r>
                <a:rPr lang="en-US" sz="2499" b="1">
                  <a:solidFill>
                    <a:srgbClr val="CC4E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Score</a:t>
              </a:r>
              <a:r>
                <a:rPr lang="en-US" sz="2499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 &gt;= 6 -&gt; </a:t>
              </a:r>
              <a:r>
                <a:rPr lang="en-US" sz="2499" b="1">
                  <a:solidFill>
                    <a:srgbClr val="CC007E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Comment</a:t>
              </a:r>
              <a:r>
                <a:rPr lang="en-US" sz="2499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 = '</a:t>
              </a:r>
              <a:r>
                <a:rPr lang="en-US" sz="2499" b="1">
                  <a:solidFill>
                    <a:srgbClr val="753007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Comment_2</a:t>
              </a:r>
              <a:r>
                <a:rPr lang="en-US" sz="2499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'</a:t>
              </a:r>
            </a:p>
            <a:p>
              <a:pPr algn="l">
                <a:lnSpc>
                  <a:spcPts val="35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    ; </a:t>
              </a:r>
              <a:r>
                <a:rPr lang="en-US" sz="2499" b="1">
                  <a:solidFill>
                    <a:srgbClr val="CC4E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Score</a:t>
              </a:r>
              <a:r>
                <a:rPr lang="en-US" sz="2499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 &gt;= 4 -&gt; </a:t>
              </a:r>
              <a:r>
                <a:rPr lang="en-US" sz="2499" b="1">
                  <a:solidFill>
                    <a:srgbClr val="CC007E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Comment</a:t>
              </a:r>
              <a:r>
                <a:rPr lang="en-US" sz="2499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 = '</a:t>
              </a:r>
              <a:r>
                <a:rPr lang="en-US" sz="2499" b="1">
                  <a:solidFill>
                    <a:srgbClr val="1800AD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Comment_3</a:t>
              </a:r>
              <a:r>
                <a:rPr lang="en-US" sz="2499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'</a:t>
              </a:r>
            </a:p>
            <a:p>
              <a:pPr algn="l">
                <a:lnSpc>
                  <a:spcPts val="35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    ; </a:t>
              </a:r>
              <a:r>
                <a:rPr lang="en-US" sz="2499" b="1">
                  <a:solidFill>
                    <a:srgbClr val="CC007E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Comment</a:t>
              </a:r>
              <a:r>
                <a:rPr lang="en-US" sz="2499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 = '</a:t>
              </a:r>
              <a:r>
                <a:rPr lang="en-US" sz="2499" b="1">
                  <a:solidFill>
                    <a:srgbClr val="5E17EB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Comment_4</a:t>
              </a:r>
              <a:r>
                <a:rPr lang="en-US" sz="2499" b="1">
                  <a:solidFill>
                    <a:srgbClr val="000000"/>
                  </a:solidFill>
                  <a:latin typeface="Courier New OS Bold"/>
                  <a:ea typeface="Courier New OS Bold"/>
                  <a:cs typeface="Courier New OS Bold"/>
                  <a:sym typeface="Courier New OS Bold"/>
                </a:rPr>
                <a:t>').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4479386" y="3797300"/>
              <a:ext cx="3092937" cy="5841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000000"/>
                  </a:solidFill>
                  <a:latin typeface="Courier New OS"/>
                  <a:ea typeface="Courier New OS"/>
                  <a:cs typeface="Courier New OS"/>
                  <a:sym typeface="Courier New OS"/>
                </a:rPr>
                <a:t>...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050190" y="5391082"/>
            <a:ext cx="656881" cy="656881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203200" y="-76200"/>
              <a:ext cx="406400" cy="787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050190" y="673294"/>
            <a:ext cx="656881" cy="656881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203200" y="-76200"/>
              <a:ext cx="406400" cy="787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endParaRPr/>
            </a:p>
          </p:txBody>
        </p:sp>
      </p:grp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380387" y="3684649"/>
            <a:ext cx="4819825" cy="5867613"/>
            <a:chOff x="0" y="0"/>
            <a:chExt cx="6426433" cy="782348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426454" cy="7823454"/>
            </a:xfrm>
            <a:custGeom>
              <a:avLst/>
              <a:gdLst/>
              <a:ahLst/>
              <a:cxnLst/>
              <a:rect l="l" t="t" r="r" b="b"/>
              <a:pathLst>
                <a:path w="6426454" h="7823454">
                  <a:moveTo>
                    <a:pt x="0" y="0"/>
                  </a:moveTo>
                  <a:lnTo>
                    <a:pt x="6426454" y="0"/>
                  </a:lnTo>
                  <a:lnTo>
                    <a:pt x="6426454" y="7823454"/>
                  </a:lnTo>
                  <a:lnTo>
                    <a:pt x="0" y="78234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sp>
        <p:nvSpPr>
          <p:cNvPr id="29" name="Freeform 29"/>
          <p:cNvSpPr/>
          <p:nvPr/>
        </p:nvSpPr>
        <p:spPr>
          <a:xfrm>
            <a:off x="15022629" y="9311293"/>
            <a:ext cx="3080044" cy="689500"/>
          </a:xfrm>
          <a:custGeom>
            <a:avLst/>
            <a:gdLst/>
            <a:ahLst/>
            <a:cxnLst/>
            <a:rect l="l" t="t" r="r" b="b"/>
            <a:pathLst>
              <a:path w="3080044" h="689500">
                <a:moveTo>
                  <a:pt x="0" y="0"/>
                </a:moveTo>
                <a:lnTo>
                  <a:pt x="3080043" y="0"/>
                </a:lnTo>
                <a:lnTo>
                  <a:pt x="3080043" y="689500"/>
                </a:lnTo>
                <a:lnTo>
                  <a:pt x="0" y="6895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451266" y="2362160"/>
            <a:ext cx="3964379" cy="887468"/>
          </a:xfrm>
          <a:custGeom>
            <a:avLst/>
            <a:gdLst/>
            <a:ahLst/>
            <a:cxnLst/>
            <a:rect l="l" t="t" r="r" b="b"/>
            <a:pathLst>
              <a:path w="3964379" h="887468">
                <a:moveTo>
                  <a:pt x="0" y="0"/>
                </a:moveTo>
                <a:lnTo>
                  <a:pt x="3964379" y="0"/>
                </a:lnTo>
                <a:lnTo>
                  <a:pt x="3964379" y="887468"/>
                </a:lnTo>
                <a:lnTo>
                  <a:pt x="0" y="88746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131407" y="214955"/>
            <a:ext cx="1057167" cy="985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66"/>
              </a:lnSpc>
            </a:pPr>
            <a:r>
              <a:rPr lang="en-US" sz="5601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05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0996" y="307660"/>
            <a:ext cx="1469617" cy="1022515"/>
          </a:xfrm>
          <a:custGeom>
            <a:avLst/>
            <a:gdLst/>
            <a:ahLst/>
            <a:cxnLst/>
            <a:rect l="l" t="t" r="r" b="b"/>
            <a:pathLst>
              <a:path w="1469617" h="1022515">
                <a:moveTo>
                  <a:pt x="0" y="0"/>
                </a:moveTo>
                <a:lnTo>
                  <a:pt x="1469617" y="0"/>
                </a:lnTo>
                <a:lnTo>
                  <a:pt x="1469617" y="1022515"/>
                </a:lnTo>
                <a:lnTo>
                  <a:pt x="0" y="10225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18957" y="182390"/>
            <a:ext cx="1469617" cy="1022515"/>
          </a:xfrm>
          <a:custGeom>
            <a:avLst/>
            <a:gdLst/>
            <a:ahLst/>
            <a:cxnLst/>
            <a:rect l="l" t="t" r="r" b="b"/>
            <a:pathLst>
              <a:path w="1469617" h="1022515">
                <a:moveTo>
                  <a:pt x="0" y="0"/>
                </a:moveTo>
                <a:lnTo>
                  <a:pt x="1469617" y="0"/>
                </a:lnTo>
                <a:lnTo>
                  <a:pt x="1469617" y="1022515"/>
                </a:lnTo>
                <a:lnTo>
                  <a:pt x="0" y="10225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452505" y="210797"/>
            <a:ext cx="14199684" cy="1119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15"/>
              </a:lnSpc>
            </a:pPr>
            <a:r>
              <a:rPr lang="en-US" sz="6399" b="1">
                <a:solidFill>
                  <a:srgbClr val="262A41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 SPECIAL FEATURES OF PROLOG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31407" y="214955"/>
            <a:ext cx="1057167" cy="985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66"/>
              </a:lnSpc>
            </a:pPr>
            <a:r>
              <a:rPr lang="en-US" sz="5601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06</a:t>
            </a:r>
          </a:p>
        </p:txBody>
      </p:sp>
      <p:sp>
        <p:nvSpPr>
          <p:cNvPr id="6" name="Freeform 6"/>
          <p:cNvSpPr/>
          <p:nvPr/>
        </p:nvSpPr>
        <p:spPr>
          <a:xfrm>
            <a:off x="17080589" y="324980"/>
            <a:ext cx="816087" cy="876103"/>
          </a:xfrm>
          <a:custGeom>
            <a:avLst/>
            <a:gdLst/>
            <a:ahLst/>
            <a:cxnLst/>
            <a:rect l="l" t="t" r="r" b="b"/>
            <a:pathLst>
              <a:path w="816087" h="876103">
                <a:moveTo>
                  <a:pt x="0" y="0"/>
                </a:moveTo>
                <a:lnTo>
                  <a:pt x="816087" y="0"/>
                </a:lnTo>
                <a:lnTo>
                  <a:pt x="816087" y="876103"/>
                </a:lnTo>
                <a:lnTo>
                  <a:pt x="0" y="8761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6233968" y="1330175"/>
            <a:ext cx="836443" cy="1333460"/>
            <a:chOff x="0" y="0"/>
            <a:chExt cx="1115257" cy="17779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15314" cy="1778000"/>
            </a:xfrm>
            <a:custGeom>
              <a:avLst/>
              <a:gdLst/>
              <a:ahLst/>
              <a:cxnLst/>
              <a:rect l="l" t="t" r="r" b="b"/>
              <a:pathLst>
                <a:path w="1115314" h="1778000">
                  <a:moveTo>
                    <a:pt x="0" y="0"/>
                  </a:moveTo>
                  <a:lnTo>
                    <a:pt x="1115314" y="0"/>
                  </a:lnTo>
                  <a:lnTo>
                    <a:pt x="1115314" y="1778000"/>
                  </a:lnTo>
                  <a:lnTo>
                    <a:pt x="0" y="177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35" r="-30" b="2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311246" y="2799394"/>
            <a:ext cx="16177387" cy="2177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3499" b="1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1.Declarative  Laguage: </a:t>
            </a:r>
            <a:r>
              <a:rPr lang="en-US" sz="349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Prolog focuses on what the solution should satisfy, letting programmers emphasize logic over control flow.</a:t>
            </a:r>
          </a:p>
          <a:p>
            <a:pPr algn="l">
              <a:lnSpc>
                <a:spcPts val="5879"/>
              </a:lnSpc>
              <a:spcBef>
                <a:spcPct val="0"/>
              </a:spcBef>
            </a:pPr>
            <a:endParaRPr lang="en-US" sz="3499">
              <a:solidFill>
                <a:srgbClr val="000000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11246" y="4527214"/>
            <a:ext cx="16177387" cy="2177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3499" b="1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2.Built-in Backtracking: </a:t>
            </a:r>
            <a:r>
              <a:rPr lang="en-US" sz="349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Prolog auto-backtracks to try alternatives, making it ideal for search and problem-solving.</a:t>
            </a:r>
          </a:p>
          <a:p>
            <a:pPr algn="l">
              <a:lnSpc>
                <a:spcPts val="5879"/>
              </a:lnSpc>
              <a:spcBef>
                <a:spcPct val="0"/>
              </a:spcBef>
            </a:pPr>
            <a:endParaRPr lang="en-US" sz="3499">
              <a:solidFill>
                <a:srgbClr val="000000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11246" y="6255034"/>
            <a:ext cx="16177387" cy="2920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3499" b="1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3. Rule-Based Programming: </a:t>
            </a:r>
            <a:r>
              <a:rPr lang="en-US" sz="349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This language can define rules and relationships, and Prolog uses them to draw conclusions.</a:t>
            </a:r>
          </a:p>
          <a:p>
            <a:pPr algn="l">
              <a:lnSpc>
                <a:spcPts val="5879"/>
              </a:lnSpc>
            </a:pPr>
            <a:endParaRPr lang="en-US" sz="3499">
              <a:solidFill>
                <a:srgbClr val="000000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algn="l">
              <a:lnSpc>
                <a:spcPts val="5879"/>
              </a:lnSpc>
              <a:spcBef>
                <a:spcPct val="0"/>
              </a:spcBef>
            </a:pPr>
            <a:endParaRPr lang="en-US" sz="3499">
              <a:solidFill>
                <a:srgbClr val="000000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11246" y="7930340"/>
            <a:ext cx="16177387" cy="2177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3499" b="1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4. Unification and Pattern Matching: </a:t>
            </a:r>
            <a:r>
              <a:rPr lang="en-US" sz="349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Prolog uses unification to match patterns, enabling powerful symbolic reasoning and data comparison.</a:t>
            </a:r>
          </a:p>
          <a:p>
            <a:pPr algn="l">
              <a:lnSpc>
                <a:spcPts val="5879"/>
              </a:lnSpc>
              <a:spcBef>
                <a:spcPct val="0"/>
              </a:spcBef>
            </a:pPr>
            <a:endParaRPr lang="en-US" sz="3499">
              <a:solidFill>
                <a:srgbClr val="000000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028700" y="1563188"/>
            <a:ext cx="5224375" cy="1169531"/>
          </a:xfrm>
          <a:custGeom>
            <a:avLst/>
            <a:gdLst/>
            <a:ahLst/>
            <a:cxnLst/>
            <a:rect l="l" t="t" r="r" b="b"/>
            <a:pathLst>
              <a:path w="5224375" h="1169531">
                <a:moveTo>
                  <a:pt x="0" y="0"/>
                </a:moveTo>
                <a:lnTo>
                  <a:pt x="5224375" y="0"/>
                </a:lnTo>
                <a:lnTo>
                  <a:pt x="5224375" y="1169531"/>
                </a:lnTo>
                <a:lnTo>
                  <a:pt x="0" y="11695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0996" y="307660"/>
            <a:ext cx="1469617" cy="1022515"/>
          </a:xfrm>
          <a:custGeom>
            <a:avLst/>
            <a:gdLst/>
            <a:ahLst/>
            <a:cxnLst/>
            <a:rect l="l" t="t" r="r" b="b"/>
            <a:pathLst>
              <a:path w="1469617" h="1022515">
                <a:moveTo>
                  <a:pt x="0" y="0"/>
                </a:moveTo>
                <a:lnTo>
                  <a:pt x="1469617" y="0"/>
                </a:lnTo>
                <a:lnTo>
                  <a:pt x="1469617" y="1022515"/>
                </a:lnTo>
                <a:lnTo>
                  <a:pt x="0" y="10225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18957" y="182390"/>
            <a:ext cx="1469617" cy="1022515"/>
          </a:xfrm>
          <a:custGeom>
            <a:avLst/>
            <a:gdLst/>
            <a:ahLst/>
            <a:cxnLst/>
            <a:rect l="l" t="t" r="r" b="b"/>
            <a:pathLst>
              <a:path w="1469617" h="1022515">
                <a:moveTo>
                  <a:pt x="0" y="0"/>
                </a:moveTo>
                <a:lnTo>
                  <a:pt x="1469617" y="0"/>
                </a:lnTo>
                <a:lnTo>
                  <a:pt x="1469617" y="1022515"/>
                </a:lnTo>
                <a:lnTo>
                  <a:pt x="0" y="10225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452505" y="210797"/>
            <a:ext cx="14199684" cy="1119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15"/>
              </a:lnSpc>
            </a:pPr>
            <a:r>
              <a:rPr lang="en-US" sz="6399" b="1">
                <a:solidFill>
                  <a:srgbClr val="262A41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 APPLICATION DOMAINS OF PROLOG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31407" y="214955"/>
            <a:ext cx="1057167" cy="2009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66"/>
              </a:lnSpc>
            </a:pPr>
            <a:r>
              <a:rPr lang="en-US" sz="5601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064</a:t>
            </a:r>
          </a:p>
        </p:txBody>
      </p:sp>
      <p:sp>
        <p:nvSpPr>
          <p:cNvPr id="6" name="Freeform 6"/>
          <p:cNvSpPr/>
          <p:nvPr/>
        </p:nvSpPr>
        <p:spPr>
          <a:xfrm>
            <a:off x="17080589" y="324980"/>
            <a:ext cx="816087" cy="876103"/>
          </a:xfrm>
          <a:custGeom>
            <a:avLst/>
            <a:gdLst/>
            <a:ahLst/>
            <a:cxnLst/>
            <a:rect l="l" t="t" r="r" b="b"/>
            <a:pathLst>
              <a:path w="816087" h="876103">
                <a:moveTo>
                  <a:pt x="0" y="0"/>
                </a:moveTo>
                <a:lnTo>
                  <a:pt x="816087" y="0"/>
                </a:lnTo>
                <a:lnTo>
                  <a:pt x="816087" y="876103"/>
                </a:lnTo>
                <a:lnTo>
                  <a:pt x="0" y="8761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6422857" y="8116814"/>
            <a:ext cx="836443" cy="1333460"/>
            <a:chOff x="0" y="0"/>
            <a:chExt cx="1115257" cy="17779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15314" cy="1778000"/>
            </a:xfrm>
            <a:custGeom>
              <a:avLst/>
              <a:gdLst/>
              <a:ahLst/>
              <a:cxnLst/>
              <a:rect l="l" t="t" r="r" b="b"/>
              <a:pathLst>
                <a:path w="1115314" h="1778000">
                  <a:moveTo>
                    <a:pt x="0" y="0"/>
                  </a:moveTo>
                  <a:lnTo>
                    <a:pt x="1115314" y="0"/>
                  </a:lnTo>
                  <a:lnTo>
                    <a:pt x="1115314" y="1778000"/>
                  </a:lnTo>
                  <a:lnTo>
                    <a:pt x="0" y="177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35" r="-30" b="2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2188574" y="2843950"/>
            <a:ext cx="15835495" cy="217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350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1 . </a:t>
            </a:r>
            <a:r>
              <a:rPr lang="en-US" sz="3500" b="1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Artificial Intelligence: </a:t>
            </a:r>
            <a:r>
              <a:rPr lang="en-US" sz="350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Widely used in expert systems, planning, and reasoning agents where logic and inference are central.</a:t>
            </a:r>
          </a:p>
          <a:p>
            <a:pPr algn="l">
              <a:lnSpc>
                <a:spcPts val="5880"/>
              </a:lnSpc>
              <a:spcBef>
                <a:spcPct val="0"/>
              </a:spcBef>
            </a:pPr>
            <a:endParaRPr lang="en-US" sz="3500">
              <a:solidFill>
                <a:srgbClr val="000000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188574" y="4383679"/>
            <a:ext cx="15835495" cy="217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350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2. </a:t>
            </a:r>
            <a:r>
              <a:rPr lang="en-US" sz="3500" b="1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Natural Language Processing (NLP):    </a:t>
            </a:r>
            <a:r>
              <a:rPr lang="en-US" sz="350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Prolog helps in parsing language syntax and building chatbots or translation tools by using grammar rules</a:t>
            </a:r>
            <a:r>
              <a:rPr lang="en-US" sz="3500" b="1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.</a:t>
            </a:r>
          </a:p>
          <a:p>
            <a:pPr algn="l">
              <a:lnSpc>
                <a:spcPts val="5880"/>
              </a:lnSpc>
              <a:spcBef>
                <a:spcPct val="0"/>
              </a:spcBef>
            </a:pPr>
            <a:endParaRPr lang="en-US" sz="3500" b="1">
              <a:solidFill>
                <a:srgbClr val="000000"/>
              </a:solidFill>
              <a:latin typeface="Be Vietnam Ultra-Bold"/>
              <a:ea typeface="Be Vietnam Ultra-Bold"/>
              <a:cs typeface="Be Vietnam Ultra-Bold"/>
              <a:sym typeface="Be Vietnam Ultra-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188574" y="5981934"/>
            <a:ext cx="15835495" cy="1434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350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3. </a:t>
            </a:r>
            <a:r>
              <a:rPr lang="en-US" sz="3500" b="1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Theorem Proving &amp; Logic Solvers: </a:t>
            </a:r>
            <a:r>
              <a:rPr lang="en-US" sz="350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Used in academic and research settings to implement logic-based proof systems and symbolic solvers.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88574" y="7580189"/>
            <a:ext cx="15835495" cy="2920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350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4. </a:t>
            </a:r>
            <a:r>
              <a:rPr lang="en-US" sz="3500" b="1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Education and Research: </a:t>
            </a:r>
            <a:r>
              <a:rPr lang="en-US" sz="350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Commonly taught in computer science curricula to introduce students to AI, logic, and non-traditional programming approaches.</a:t>
            </a:r>
          </a:p>
          <a:p>
            <a:pPr algn="l">
              <a:lnSpc>
                <a:spcPts val="5880"/>
              </a:lnSpc>
              <a:spcBef>
                <a:spcPct val="0"/>
              </a:spcBef>
            </a:pPr>
            <a:endParaRPr lang="en-US" sz="3500">
              <a:solidFill>
                <a:srgbClr val="000000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640996" y="1643245"/>
            <a:ext cx="4640298" cy="1038780"/>
          </a:xfrm>
          <a:custGeom>
            <a:avLst/>
            <a:gdLst/>
            <a:ahLst/>
            <a:cxnLst/>
            <a:rect l="l" t="t" r="r" b="b"/>
            <a:pathLst>
              <a:path w="4640298" h="1038780">
                <a:moveTo>
                  <a:pt x="0" y="0"/>
                </a:moveTo>
                <a:lnTo>
                  <a:pt x="4640298" y="0"/>
                </a:lnTo>
                <a:lnTo>
                  <a:pt x="4640298" y="1038780"/>
                </a:lnTo>
                <a:lnTo>
                  <a:pt x="0" y="10387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0996" y="307660"/>
            <a:ext cx="1469617" cy="1022515"/>
          </a:xfrm>
          <a:custGeom>
            <a:avLst/>
            <a:gdLst/>
            <a:ahLst/>
            <a:cxnLst/>
            <a:rect l="l" t="t" r="r" b="b"/>
            <a:pathLst>
              <a:path w="1469617" h="1022515">
                <a:moveTo>
                  <a:pt x="0" y="0"/>
                </a:moveTo>
                <a:lnTo>
                  <a:pt x="1469617" y="0"/>
                </a:lnTo>
                <a:lnTo>
                  <a:pt x="1469617" y="1022515"/>
                </a:lnTo>
                <a:lnTo>
                  <a:pt x="0" y="10225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18957" y="182390"/>
            <a:ext cx="1469617" cy="1022515"/>
          </a:xfrm>
          <a:custGeom>
            <a:avLst/>
            <a:gdLst/>
            <a:ahLst/>
            <a:cxnLst/>
            <a:rect l="l" t="t" r="r" b="b"/>
            <a:pathLst>
              <a:path w="1469617" h="1022515">
                <a:moveTo>
                  <a:pt x="0" y="0"/>
                </a:moveTo>
                <a:lnTo>
                  <a:pt x="1469617" y="0"/>
                </a:lnTo>
                <a:lnTo>
                  <a:pt x="1469617" y="1022515"/>
                </a:lnTo>
                <a:lnTo>
                  <a:pt x="0" y="10225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080589" y="324980"/>
            <a:ext cx="816087" cy="876103"/>
          </a:xfrm>
          <a:custGeom>
            <a:avLst/>
            <a:gdLst/>
            <a:ahLst/>
            <a:cxnLst/>
            <a:rect l="l" t="t" r="r" b="b"/>
            <a:pathLst>
              <a:path w="816087" h="876103">
                <a:moveTo>
                  <a:pt x="0" y="0"/>
                </a:moveTo>
                <a:lnTo>
                  <a:pt x="816087" y="0"/>
                </a:lnTo>
                <a:lnTo>
                  <a:pt x="816087" y="876103"/>
                </a:lnTo>
                <a:lnTo>
                  <a:pt x="0" y="8761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31407" y="7247764"/>
            <a:ext cx="3017690" cy="2010536"/>
          </a:xfrm>
          <a:custGeom>
            <a:avLst/>
            <a:gdLst/>
            <a:ahLst/>
            <a:cxnLst/>
            <a:rect l="l" t="t" r="r" b="b"/>
            <a:pathLst>
              <a:path w="3017690" h="2010536">
                <a:moveTo>
                  <a:pt x="0" y="0"/>
                </a:moveTo>
                <a:lnTo>
                  <a:pt x="3017691" y="0"/>
                </a:lnTo>
                <a:lnTo>
                  <a:pt x="3017691" y="2010536"/>
                </a:lnTo>
                <a:lnTo>
                  <a:pt x="0" y="20105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452505" y="210797"/>
            <a:ext cx="14199684" cy="1119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15"/>
              </a:lnSpc>
            </a:pPr>
            <a:r>
              <a:rPr lang="en-US" sz="6399" b="1">
                <a:solidFill>
                  <a:srgbClr val="393A3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31407" y="214955"/>
            <a:ext cx="1057167" cy="985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66"/>
              </a:lnSpc>
            </a:pPr>
            <a:r>
              <a:rPr lang="en-US" sz="5601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07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88574" y="2647152"/>
            <a:ext cx="13504278" cy="2243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 algn="l">
              <a:lnSpc>
                <a:spcPts val="6048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Prolog is a logic language that uses facts, rules, and queries for powerful reasoning.</a:t>
            </a:r>
          </a:p>
          <a:p>
            <a:pPr algn="l">
              <a:lnSpc>
                <a:spcPts val="6048"/>
              </a:lnSpc>
              <a:spcBef>
                <a:spcPct val="0"/>
              </a:spcBef>
            </a:pPr>
            <a:endParaRPr lang="en-US" sz="4200">
              <a:solidFill>
                <a:srgbClr val="000000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149098" y="7014591"/>
            <a:ext cx="12377559" cy="2243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 algn="l">
              <a:lnSpc>
                <a:spcPts val="6048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Learning Prolog boosts logical thinking and is key for AI and rule-based systems.</a:t>
            </a:r>
          </a:p>
          <a:p>
            <a:pPr algn="l">
              <a:lnSpc>
                <a:spcPts val="6048"/>
              </a:lnSpc>
              <a:spcBef>
                <a:spcPct val="0"/>
              </a:spcBef>
            </a:pPr>
            <a:endParaRPr lang="en-US" sz="4200">
              <a:solidFill>
                <a:srgbClr val="000000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188574" y="4450981"/>
            <a:ext cx="13767053" cy="3005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 algn="l">
              <a:lnSpc>
                <a:spcPts val="6048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Its backtracking and unification make Prolog ideal for AI, language processing, and symbolic computation.</a:t>
            </a:r>
          </a:p>
          <a:p>
            <a:pPr algn="l">
              <a:lnSpc>
                <a:spcPts val="6048"/>
              </a:lnSpc>
              <a:spcBef>
                <a:spcPct val="0"/>
              </a:spcBef>
            </a:pPr>
            <a:endParaRPr lang="en-US" sz="4200">
              <a:solidFill>
                <a:srgbClr val="000000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131407" y="1646830"/>
            <a:ext cx="3964379" cy="887468"/>
          </a:xfrm>
          <a:custGeom>
            <a:avLst/>
            <a:gdLst/>
            <a:ahLst/>
            <a:cxnLst/>
            <a:rect l="l" t="t" r="r" b="b"/>
            <a:pathLst>
              <a:path w="3964379" h="887468">
                <a:moveTo>
                  <a:pt x="0" y="0"/>
                </a:moveTo>
                <a:lnTo>
                  <a:pt x="3964379" y="0"/>
                </a:lnTo>
                <a:lnTo>
                  <a:pt x="3964379" y="887468"/>
                </a:lnTo>
                <a:lnTo>
                  <a:pt x="0" y="8874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415606" y="8913550"/>
            <a:ext cx="3080044" cy="689500"/>
          </a:xfrm>
          <a:custGeom>
            <a:avLst/>
            <a:gdLst/>
            <a:ahLst/>
            <a:cxnLst/>
            <a:rect l="l" t="t" r="r" b="b"/>
            <a:pathLst>
              <a:path w="3080044" h="689500">
                <a:moveTo>
                  <a:pt x="0" y="0"/>
                </a:moveTo>
                <a:lnTo>
                  <a:pt x="3080043" y="0"/>
                </a:lnTo>
                <a:lnTo>
                  <a:pt x="3080043" y="689500"/>
                </a:lnTo>
                <a:lnTo>
                  <a:pt x="0" y="6895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5955627" y="1200838"/>
            <a:ext cx="836443" cy="1333460"/>
            <a:chOff x="0" y="0"/>
            <a:chExt cx="1115257" cy="177794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15314" cy="1778000"/>
            </a:xfrm>
            <a:custGeom>
              <a:avLst/>
              <a:gdLst/>
              <a:ahLst/>
              <a:cxnLst/>
              <a:rect l="l" t="t" r="r" b="b"/>
              <a:pathLst>
                <a:path w="1115314" h="1778000">
                  <a:moveTo>
                    <a:pt x="0" y="0"/>
                  </a:moveTo>
                  <a:lnTo>
                    <a:pt x="1115314" y="0"/>
                  </a:lnTo>
                  <a:lnTo>
                    <a:pt x="1115314" y="1778000"/>
                  </a:lnTo>
                  <a:lnTo>
                    <a:pt x="0" y="177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35" r="-30" b="2"/>
              </a:stretch>
            </a:blipFill>
          </p:spPr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0996" y="307660"/>
            <a:ext cx="1469617" cy="1022515"/>
          </a:xfrm>
          <a:custGeom>
            <a:avLst/>
            <a:gdLst/>
            <a:ahLst/>
            <a:cxnLst/>
            <a:rect l="l" t="t" r="r" b="b"/>
            <a:pathLst>
              <a:path w="1469617" h="1022515">
                <a:moveTo>
                  <a:pt x="0" y="0"/>
                </a:moveTo>
                <a:lnTo>
                  <a:pt x="1469617" y="0"/>
                </a:lnTo>
                <a:lnTo>
                  <a:pt x="1469617" y="1022515"/>
                </a:lnTo>
                <a:lnTo>
                  <a:pt x="0" y="10225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18957" y="182390"/>
            <a:ext cx="1469617" cy="1022515"/>
          </a:xfrm>
          <a:custGeom>
            <a:avLst/>
            <a:gdLst/>
            <a:ahLst/>
            <a:cxnLst/>
            <a:rect l="l" t="t" r="r" b="b"/>
            <a:pathLst>
              <a:path w="1469617" h="1022515">
                <a:moveTo>
                  <a:pt x="0" y="0"/>
                </a:moveTo>
                <a:lnTo>
                  <a:pt x="1469617" y="0"/>
                </a:lnTo>
                <a:lnTo>
                  <a:pt x="1469617" y="1022515"/>
                </a:lnTo>
                <a:lnTo>
                  <a:pt x="0" y="10225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080589" y="324980"/>
            <a:ext cx="816087" cy="876103"/>
          </a:xfrm>
          <a:custGeom>
            <a:avLst/>
            <a:gdLst/>
            <a:ahLst/>
            <a:cxnLst/>
            <a:rect l="l" t="t" r="r" b="b"/>
            <a:pathLst>
              <a:path w="816087" h="876103">
                <a:moveTo>
                  <a:pt x="0" y="0"/>
                </a:moveTo>
                <a:lnTo>
                  <a:pt x="816087" y="0"/>
                </a:lnTo>
                <a:lnTo>
                  <a:pt x="816087" y="876103"/>
                </a:lnTo>
                <a:lnTo>
                  <a:pt x="0" y="8761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48025" y="6719633"/>
            <a:ext cx="3208960" cy="2697769"/>
          </a:xfrm>
          <a:custGeom>
            <a:avLst/>
            <a:gdLst/>
            <a:ahLst/>
            <a:cxnLst/>
            <a:rect l="l" t="t" r="r" b="b"/>
            <a:pathLst>
              <a:path w="3208960" h="2697769">
                <a:moveTo>
                  <a:pt x="0" y="0"/>
                </a:moveTo>
                <a:lnTo>
                  <a:pt x="3208960" y="0"/>
                </a:lnTo>
                <a:lnTo>
                  <a:pt x="3208960" y="2697768"/>
                </a:lnTo>
                <a:lnTo>
                  <a:pt x="0" y="26977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26183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452505" y="210797"/>
            <a:ext cx="14199684" cy="1119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15"/>
              </a:lnSpc>
            </a:pPr>
            <a:r>
              <a:rPr lang="en-US" sz="6399" b="1">
                <a:solidFill>
                  <a:srgbClr val="393A3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REFERENCE AND LINKS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31407" y="214955"/>
            <a:ext cx="1057167" cy="985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66"/>
              </a:lnSpc>
            </a:pPr>
            <a:r>
              <a:rPr lang="en-US" sz="5601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07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42465" y="1811810"/>
            <a:ext cx="2917330" cy="820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 algn="ctr">
              <a:lnSpc>
                <a:spcPts val="7056"/>
              </a:lnSpc>
              <a:buFont typeface="Arial"/>
              <a:buChar char="•"/>
            </a:pPr>
            <a:r>
              <a:rPr lang="en-US" sz="4200" b="1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Books: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91064" y="2007452"/>
            <a:ext cx="12996936" cy="187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Bratko, Ivan. Prolog Programming for Artificial Intelligence, 4th Edition, Pearson Education, 2012.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   ISBN: 978-0131386454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03273" y="4581525"/>
            <a:ext cx="2656522" cy="820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 algn="l">
              <a:lnSpc>
                <a:spcPts val="7056"/>
              </a:lnSpc>
              <a:buFont typeface="Arial"/>
              <a:buChar char="•"/>
            </a:pPr>
            <a:r>
              <a:rPr lang="en-US" sz="4200" b="1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 Links: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027943" y="4680966"/>
            <a:ext cx="13260057" cy="598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5" lvl="1" indent="-323852" algn="l">
              <a:lnSpc>
                <a:spcPts val="504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SWI-Prolog official site:</a:t>
            </a:r>
            <a:r>
              <a:rPr lang="en-US" sz="3000" u="sng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  <a:hlinkClick r:id="rId9" tooltip="https://www.swi-prolog.org"/>
              </a:rPr>
              <a:t> https://www.swi-prolog.org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077063" y="5450585"/>
            <a:ext cx="13210937" cy="598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5" lvl="1" indent="-323852" algn="l">
              <a:lnSpc>
                <a:spcPts val="504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W3Schools - Prolog Guide: </a:t>
            </a:r>
            <a:r>
              <a:rPr lang="en-US" sz="3000" u="sng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  <a:hlinkClick r:id="rId10" tooltip="https://www.tutorialspoint.com/prolog/index.htm"/>
              </a:rPr>
              <a:t>https://www.w3schools.in/prolog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027943" y="6305928"/>
            <a:ext cx="13260057" cy="3505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6" lvl="1" indent="-302263" algn="l">
              <a:lnSpc>
                <a:spcPts val="4704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 GeeksforGeeks - Introduction to Prolog:</a:t>
            </a:r>
            <a:r>
              <a:rPr lang="en-US" sz="2800" u="sng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  <a:hlinkClick r:id="rId11" tooltip="https://www.geeksforgeeks.org/artificial-intelligence/prolog-an-introduction/"/>
              </a:rPr>
              <a:t>https://www.geeksforgeeks.org/artificial-intelligence/prolog-an-introduction/</a:t>
            </a:r>
          </a:p>
          <a:p>
            <a:pPr marL="604526" lvl="1" indent="-302263" algn="l">
              <a:lnSpc>
                <a:spcPts val="4704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Prolog Code link: </a:t>
            </a:r>
            <a:r>
              <a:rPr lang="en-US" sz="2800" u="sng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  <a:hlinkClick r:id="rId12" tooltip="https://github.com/curious-JB/CSE425--PROLOG-PROGRAMMING-LANGUAGE-"/>
              </a:rPr>
              <a:t>https://github.com/curious-JB/CSE425--PROLOG-PROGRAMMING-LANGUAGE-</a:t>
            </a:r>
            <a:r>
              <a:rPr lang="en-US" sz="280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</a:p>
          <a:p>
            <a:pPr algn="l">
              <a:lnSpc>
                <a:spcPts val="4704"/>
              </a:lnSpc>
            </a:pPr>
            <a:endParaRPr lang="en-US" sz="2800">
              <a:solidFill>
                <a:srgbClr val="000000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1452948" y="363197"/>
            <a:ext cx="3964379" cy="887468"/>
          </a:xfrm>
          <a:custGeom>
            <a:avLst/>
            <a:gdLst/>
            <a:ahLst/>
            <a:cxnLst/>
            <a:rect l="l" t="t" r="r" b="b"/>
            <a:pathLst>
              <a:path w="3964379" h="887468">
                <a:moveTo>
                  <a:pt x="0" y="0"/>
                </a:moveTo>
                <a:lnTo>
                  <a:pt x="3964379" y="0"/>
                </a:lnTo>
                <a:lnTo>
                  <a:pt x="3964379" y="887468"/>
                </a:lnTo>
                <a:lnTo>
                  <a:pt x="0" y="88746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6233968" y="3099856"/>
            <a:ext cx="836443" cy="1333460"/>
            <a:chOff x="0" y="0"/>
            <a:chExt cx="1115257" cy="177794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15314" cy="1778000"/>
            </a:xfrm>
            <a:custGeom>
              <a:avLst/>
              <a:gdLst/>
              <a:ahLst/>
              <a:cxnLst/>
              <a:rect l="l" t="t" r="r" b="b"/>
              <a:pathLst>
                <a:path w="1115314" h="1778000">
                  <a:moveTo>
                    <a:pt x="0" y="0"/>
                  </a:moveTo>
                  <a:lnTo>
                    <a:pt x="1115314" y="0"/>
                  </a:lnTo>
                  <a:lnTo>
                    <a:pt x="1115314" y="1778000"/>
                  </a:lnTo>
                  <a:lnTo>
                    <a:pt x="0" y="177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-35" r="-30" b="2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96468" y="1713241"/>
            <a:ext cx="1469617" cy="1022515"/>
          </a:xfrm>
          <a:custGeom>
            <a:avLst/>
            <a:gdLst/>
            <a:ahLst/>
            <a:cxnLst/>
            <a:rect l="l" t="t" r="r" b="b"/>
            <a:pathLst>
              <a:path w="1469617" h="1022515">
                <a:moveTo>
                  <a:pt x="0" y="0"/>
                </a:moveTo>
                <a:lnTo>
                  <a:pt x="1469617" y="0"/>
                </a:lnTo>
                <a:lnTo>
                  <a:pt x="1469617" y="1022515"/>
                </a:lnTo>
                <a:lnTo>
                  <a:pt x="0" y="10225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74429" y="1587971"/>
            <a:ext cx="1469617" cy="1022515"/>
          </a:xfrm>
          <a:custGeom>
            <a:avLst/>
            <a:gdLst/>
            <a:ahLst/>
            <a:cxnLst/>
            <a:rect l="l" t="t" r="r" b="b"/>
            <a:pathLst>
              <a:path w="1469617" h="1022515">
                <a:moveTo>
                  <a:pt x="0" y="0"/>
                </a:moveTo>
                <a:lnTo>
                  <a:pt x="1469617" y="0"/>
                </a:lnTo>
                <a:lnTo>
                  <a:pt x="1469617" y="1022516"/>
                </a:lnTo>
                <a:lnTo>
                  <a:pt x="0" y="1022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427695" y="9024739"/>
            <a:ext cx="4423136" cy="990166"/>
          </a:xfrm>
          <a:custGeom>
            <a:avLst/>
            <a:gdLst/>
            <a:ahLst/>
            <a:cxnLst/>
            <a:rect l="l" t="t" r="r" b="b"/>
            <a:pathLst>
              <a:path w="4423136" h="990166">
                <a:moveTo>
                  <a:pt x="0" y="0"/>
                </a:moveTo>
                <a:lnTo>
                  <a:pt x="4423136" y="0"/>
                </a:lnTo>
                <a:lnTo>
                  <a:pt x="4423136" y="990166"/>
                </a:lnTo>
                <a:lnTo>
                  <a:pt x="0" y="9901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03083" y="429189"/>
            <a:ext cx="4066887" cy="910415"/>
          </a:xfrm>
          <a:custGeom>
            <a:avLst/>
            <a:gdLst/>
            <a:ahLst/>
            <a:cxnLst/>
            <a:rect l="l" t="t" r="r" b="b"/>
            <a:pathLst>
              <a:path w="4066887" h="910415">
                <a:moveTo>
                  <a:pt x="0" y="0"/>
                </a:moveTo>
                <a:lnTo>
                  <a:pt x="4066887" y="0"/>
                </a:lnTo>
                <a:lnTo>
                  <a:pt x="4066887" y="910415"/>
                </a:lnTo>
                <a:lnTo>
                  <a:pt x="0" y="9104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080589" y="324980"/>
            <a:ext cx="816087" cy="876103"/>
          </a:xfrm>
          <a:custGeom>
            <a:avLst/>
            <a:gdLst/>
            <a:ahLst/>
            <a:cxnLst/>
            <a:rect l="l" t="t" r="r" b="b"/>
            <a:pathLst>
              <a:path w="816087" h="876103">
                <a:moveTo>
                  <a:pt x="0" y="0"/>
                </a:moveTo>
                <a:lnTo>
                  <a:pt x="816087" y="0"/>
                </a:lnTo>
                <a:lnTo>
                  <a:pt x="816087" y="876103"/>
                </a:lnTo>
                <a:lnTo>
                  <a:pt x="0" y="8761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1875885" y="7924840"/>
            <a:ext cx="836443" cy="1333460"/>
            <a:chOff x="0" y="0"/>
            <a:chExt cx="1115257" cy="17779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15314" cy="1778000"/>
            </a:xfrm>
            <a:custGeom>
              <a:avLst/>
              <a:gdLst/>
              <a:ahLst/>
              <a:cxnLst/>
              <a:rect l="l" t="t" r="r" b="b"/>
              <a:pathLst>
                <a:path w="1115314" h="1778000">
                  <a:moveTo>
                    <a:pt x="0" y="0"/>
                  </a:moveTo>
                  <a:lnTo>
                    <a:pt x="1115314" y="0"/>
                  </a:lnTo>
                  <a:lnTo>
                    <a:pt x="1115314" y="1778000"/>
                  </a:lnTo>
                  <a:lnTo>
                    <a:pt x="0" y="177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35" r="-30" b="2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3407977" y="1694956"/>
            <a:ext cx="13352108" cy="935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33"/>
              </a:lnSpc>
            </a:pPr>
            <a:r>
              <a:rPr lang="en-US" sz="5370" b="1">
                <a:solidFill>
                  <a:srgbClr val="262A41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INTRODUCTION TO PROLOG LANGUAGE: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86879" y="1620536"/>
            <a:ext cx="1057167" cy="985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66"/>
              </a:lnSpc>
            </a:pPr>
            <a:r>
              <a:rPr lang="en-US" sz="5601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7546" y="3890078"/>
            <a:ext cx="11198814" cy="5787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94582" lvl="1" indent="-597291" algn="l">
              <a:lnSpc>
                <a:spcPts val="9295"/>
              </a:lnSpc>
              <a:buFont typeface="Arial"/>
              <a:buChar char="•"/>
            </a:pPr>
            <a:r>
              <a:rPr lang="en-US" sz="5533">
                <a:solidFill>
                  <a:srgbClr val="000000"/>
                </a:solidFill>
                <a:latin typeface="Caladea"/>
                <a:ea typeface="Caladea"/>
                <a:cs typeface="Caladea"/>
                <a:sym typeface="Caladea"/>
              </a:rPr>
              <a:t>Prolog = Programming in Logic</a:t>
            </a:r>
          </a:p>
          <a:p>
            <a:pPr marL="1194582" lvl="1" indent="-597291" algn="l">
              <a:lnSpc>
                <a:spcPts val="9295"/>
              </a:lnSpc>
              <a:buFont typeface="Arial"/>
              <a:buChar char="•"/>
            </a:pPr>
            <a:r>
              <a:rPr lang="en-US" sz="5533">
                <a:solidFill>
                  <a:srgbClr val="000000"/>
                </a:solidFill>
                <a:latin typeface="Caladea"/>
                <a:ea typeface="Caladea"/>
                <a:cs typeface="Caladea"/>
                <a:sym typeface="Caladea"/>
              </a:rPr>
              <a:t>Very different from C, Java, Python</a:t>
            </a:r>
          </a:p>
          <a:p>
            <a:pPr marL="1194582" lvl="1" indent="-597291" algn="l">
              <a:lnSpc>
                <a:spcPts val="9295"/>
              </a:lnSpc>
              <a:buFont typeface="Arial"/>
              <a:buChar char="•"/>
            </a:pPr>
            <a:r>
              <a:rPr lang="en-US" sz="5533">
                <a:solidFill>
                  <a:srgbClr val="000000"/>
                </a:solidFill>
                <a:latin typeface="Caladea"/>
                <a:ea typeface="Caladea"/>
                <a:cs typeface="Caladea"/>
                <a:sym typeface="Caladea"/>
              </a:rPr>
              <a:t>Uses facts, rules, and questions</a:t>
            </a:r>
          </a:p>
          <a:p>
            <a:pPr marL="1194582" lvl="1" indent="-597291" algn="l">
              <a:lnSpc>
                <a:spcPts val="9295"/>
              </a:lnSpc>
              <a:buFont typeface="Arial"/>
              <a:buChar char="•"/>
            </a:pPr>
            <a:r>
              <a:rPr lang="en-US" sz="5533">
                <a:solidFill>
                  <a:srgbClr val="000000"/>
                </a:solidFill>
                <a:latin typeface="Caladea"/>
                <a:ea typeface="Caladea"/>
                <a:cs typeface="Caladea"/>
                <a:sym typeface="Caladea"/>
              </a:rPr>
              <a:t>Works like solving a puzzle</a:t>
            </a:r>
          </a:p>
          <a:p>
            <a:pPr algn="l">
              <a:lnSpc>
                <a:spcPts val="9297"/>
              </a:lnSpc>
            </a:pPr>
            <a:endParaRPr lang="en-US" sz="5533">
              <a:solidFill>
                <a:srgbClr val="000000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2437677" y="3277075"/>
            <a:ext cx="4744817" cy="4785174"/>
            <a:chOff x="0" y="0"/>
            <a:chExt cx="6326423" cy="638023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26378" cy="6380226"/>
            </a:xfrm>
            <a:custGeom>
              <a:avLst/>
              <a:gdLst/>
              <a:ahLst/>
              <a:cxnLst/>
              <a:rect l="l" t="t" r="r" b="b"/>
              <a:pathLst>
                <a:path w="6326378" h="6380226">
                  <a:moveTo>
                    <a:pt x="0" y="0"/>
                  </a:moveTo>
                  <a:lnTo>
                    <a:pt x="6326378" y="0"/>
                  </a:lnTo>
                  <a:lnTo>
                    <a:pt x="6326378" y="6380226"/>
                  </a:lnTo>
                  <a:lnTo>
                    <a:pt x="0" y="6380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4249" y="4210064"/>
            <a:ext cx="5082408" cy="901837"/>
          </a:xfrm>
          <a:custGeom>
            <a:avLst/>
            <a:gdLst/>
            <a:ahLst/>
            <a:cxnLst/>
            <a:rect l="l" t="t" r="r" b="b"/>
            <a:pathLst>
              <a:path w="5082408" h="901837">
                <a:moveTo>
                  <a:pt x="0" y="0"/>
                </a:moveTo>
                <a:lnTo>
                  <a:pt x="5082408" y="0"/>
                </a:lnTo>
                <a:lnTo>
                  <a:pt x="5082408" y="901837"/>
                </a:lnTo>
                <a:lnTo>
                  <a:pt x="0" y="901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566657" y="4210064"/>
            <a:ext cx="5082408" cy="901837"/>
          </a:xfrm>
          <a:custGeom>
            <a:avLst/>
            <a:gdLst/>
            <a:ahLst/>
            <a:cxnLst/>
            <a:rect l="l" t="t" r="r" b="b"/>
            <a:pathLst>
              <a:path w="5082408" h="901837">
                <a:moveTo>
                  <a:pt x="0" y="0"/>
                </a:moveTo>
                <a:lnTo>
                  <a:pt x="5082407" y="0"/>
                </a:lnTo>
                <a:lnTo>
                  <a:pt x="5082407" y="901837"/>
                </a:lnTo>
                <a:lnTo>
                  <a:pt x="0" y="9018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649064" y="4210064"/>
            <a:ext cx="5082408" cy="901837"/>
          </a:xfrm>
          <a:custGeom>
            <a:avLst/>
            <a:gdLst/>
            <a:ahLst/>
            <a:cxnLst/>
            <a:rect l="l" t="t" r="r" b="b"/>
            <a:pathLst>
              <a:path w="5082408" h="901837">
                <a:moveTo>
                  <a:pt x="0" y="0"/>
                </a:moveTo>
                <a:lnTo>
                  <a:pt x="5082408" y="0"/>
                </a:lnTo>
                <a:lnTo>
                  <a:pt x="5082408" y="901837"/>
                </a:lnTo>
                <a:lnTo>
                  <a:pt x="0" y="9018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6301" y="6397776"/>
            <a:ext cx="4925022" cy="2960439"/>
          </a:xfrm>
          <a:custGeom>
            <a:avLst/>
            <a:gdLst/>
            <a:ahLst/>
            <a:cxnLst/>
            <a:rect l="l" t="t" r="r" b="b"/>
            <a:pathLst>
              <a:path w="4925022" h="2960439">
                <a:moveTo>
                  <a:pt x="0" y="0"/>
                </a:moveTo>
                <a:lnTo>
                  <a:pt x="4925022" y="0"/>
                </a:lnTo>
                <a:lnTo>
                  <a:pt x="4925022" y="2960438"/>
                </a:lnTo>
                <a:lnTo>
                  <a:pt x="0" y="29604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627454" y="6397776"/>
            <a:ext cx="4925022" cy="2960439"/>
          </a:xfrm>
          <a:custGeom>
            <a:avLst/>
            <a:gdLst/>
            <a:ahLst/>
            <a:cxnLst/>
            <a:rect l="l" t="t" r="r" b="b"/>
            <a:pathLst>
              <a:path w="4925022" h="2960439">
                <a:moveTo>
                  <a:pt x="0" y="0"/>
                </a:moveTo>
                <a:lnTo>
                  <a:pt x="4925022" y="0"/>
                </a:lnTo>
                <a:lnTo>
                  <a:pt x="4925022" y="2960438"/>
                </a:lnTo>
                <a:lnTo>
                  <a:pt x="0" y="29604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727757" y="6397776"/>
            <a:ext cx="4925022" cy="2960439"/>
          </a:xfrm>
          <a:custGeom>
            <a:avLst/>
            <a:gdLst/>
            <a:ahLst/>
            <a:cxnLst/>
            <a:rect l="l" t="t" r="r" b="b"/>
            <a:pathLst>
              <a:path w="4925022" h="2960439">
                <a:moveTo>
                  <a:pt x="0" y="0"/>
                </a:moveTo>
                <a:lnTo>
                  <a:pt x="4925022" y="0"/>
                </a:lnTo>
                <a:lnTo>
                  <a:pt x="4925022" y="2960438"/>
                </a:lnTo>
                <a:lnTo>
                  <a:pt x="0" y="29604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06712" y="6964218"/>
            <a:ext cx="3839376" cy="1828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4"/>
              </a:lnSpc>
            </a:pPr>
            <a:r>
              <a:rPr lang="en-US" sz="5944">
                <a:solidFill>
                  <a:srgbClr val="262A41"/>
                </a:solidFill>
                <a:latin typeface="Caladea"/>
                <a:ea typeface="Caladea"/>
                <a:cs typeface="Caladea"/>
                <a:sym typeface="Caladea"/>
              </a:rPr>
              <a:t>Artificial Intelligence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49653" y="6787994"/>
            <a:ext cx="3388694" cy="2200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1"/>
              </a:lnSpc>
            </a:pPr>
            <a:r>
              <a:rPr lang="en-US" sz="4825">
                <a:solidFill>
                  <a:srgbClr val="262A41"/>
                </a:solidFill>
                <a:latin typeface="Caladea"/>
                <a:ea typeface="Caladea"/>
                <a:cs typeface="Caladea"/>
                <a:sym typeface="Caladea"/>
              </a:rPr>
              <a:t>Natural Language Processing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78535" y="6835061"/>
            <a:ext cx="3074035" cy="1828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4"/>
              </a:lnSpc>
            </a:pPr>
            <a:r>
              <a:rPr lang="en-US" sz="5944">
                <a:solidFill>
                  <a:srgbClr val="262A41"/>
                </a:solidFill>
                <a:latin typeface="Caladea"/>
                <a:ea typeface="Caladea"/>
                <a:cs typeface="Caladea"/>
                <a:sym typeface="Caladea"/>
              </a:rPr>
              <a:t>Expert Systems</a:t>
            </a:r>
          </a:p>
        </p:txBody>
      </p:sp>
      <p:sp>
        <p:nvSpPr>
          <p:cNvPr id="11" name="Freeform 11"/>
          <p:cNvSpPr/>
          <p:nvPr/>
        </p:nvSpPr>
        <p:spPr>
          <a:xfrm>
            <a:off x="1416301" y="1740201"/>
            <a:ext cx="1469617" cy="1022515"/>
          </a:xfrm>
          <a:custGeom>
            <a:avLst/>
            <a:gdLst/>
            <a:ahLst/>
            <a:cxnLst/>
            <a:rect l="l" t="t" r="r" b="b"/>
            <a:pathLst>
              <a:path w="1469617" h="1022515">
                <a:moveTo>
                  <a:pt x="0" y="0"/>
                </a:moveTo>
                <a:lnTo>
                  <a:pt x="1469617" y="0"/>
                </a:lnTo>
                <a:lnTo>
                  <a:pt x="1469617" y="1022515"/>
                </a:lnTo>
                <a:lnTo>
                  <a:pt x="0" y="10225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94261" y="1614931"/>
            <a:ext cx="1469617" cy="1022515"/>
          </a:xfrm>
          <a:custGeom>
            <a:avLst/>
            <a:gdLst/>
            <a:ahLst/>
            <a:cxnLst/>
            <a:rect l="l" t="t" r="r" b="b"/>
            <a:pathLst>
              <a:path w="1469617" h="1022515">
                <a:moveTo>
                  <a:pt x="0" y="0"/>
                </a:moveTo>
                <a:lnTo>
                  <a:pt x="1469617" y="0"/>
                </a:lnTo>
                <a:lnTo>
                  <a:pt x="1469617" y="1022516"/>
                </a:lnTo>
                <a:lnTo>
                  <a:pt x="0" y="102251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227810" y="1647496"/>
            <a:ext cx="13424970" cy="1018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34"/>
              </a:lnSpc>
            </a:pPr>
            <a:r>
              <a:rPr lang="en-US" sz="5857" b="1">
                <a:solidFill>
                  <a:srgbClr val="262A41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Background / Application Areas: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06712" y="1647496"/>
            <a:ext cx="1057167" cy="985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66"/>
              </a:lnSpc>
            </a:pPr>
            <a:r>
              <a:rPr lang="en-US" sz="5601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489947" y="3171957"/>
            <a:ext cx="5237810" cy="812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71"/>
              </a:lnSpc>
              <a:spcBef>
                <a:spcPct val="0"/>
              </a:spcBef>
            </a:pPr>
            <a:r>
              <a:rPr lang="en-US" sz="5475" dirty="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Mainly used in:</a:t>
            </a:r>
          </a:p>
        </p:txBody>
      </p:sp>
      <p:grpSp>
        <p:nvGrpSpPr>
          <p:cNvPr id="16" name="Group 16"/>
          <p:cNvGrpSpPr/>
          <p:nvPr/>
        </p:nvGrpSpPr>
        <p:grpSpPr>
          <a:xfrm rot="-10800000">
            <a:off x="3681929" y="5111901"/>
            <a:ext cx="343524" cy="1464044"/>
            <a:chOff x="0" y="0"/>
            <a:chExt cx="458032" cy="1952058"/>
          </a:xfrm>
        </p:grpSpPr>
        <p:grpSp>
          <p:nvGrpSpPr>
            <p:cNvPr id="17" name="Group 17"/>
            <p:cNvGrpSpPr/>
            <p:nvPr/>
          </p:nvGrpSpPr>
          <p:grpSpPr>
            <a:xfrm>
              <a:off x="194601" y="451066"/>
              <a:ext cx="38100" cy="1500992"/>
              <a:chOff x="0" y="0"/>
              <a:chExt cx="38100" cy="150099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19050"/>
                <a:ext cx="38100" cy="1462913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1462913">
                    <a:moveTo>
                      <a:pt x="0" y="1462913"/>
                    </a:moveTo>
                    <a:lnTo>
                      <a:pt x="0" y="0"/>
                    </a:lnTo>
                    <a:lnTo>
                      <a:pt x="38100" y="0"/>
                    </a:lnTo>
                    <a:lnTo>
                      <a:pt x="38100" y="1462913"/>
                    </a:lnTo>
                    <a:close/>
                  </a:path>
                </a:pathLst>
              </a:custGeom>
              <a:solidFill>
                <a:srgbClr val="262A41"/>
              </a:solidFill>
            </p:spPr>
          </p:sp>
        </p:grpSp>
        <p:sp>
          <p:nvSpPr>
            <p:cNvPr id="19" name="Freeform 19"/>
            <p:cNvSpPr/>
            <p:nvPr/>
          </p:nvSpPr>
          <p:spPr>
            <a:xfrm>
              <a:off x="0" y="0"/>
              <a:ext cx="458032" cy="699132"/>
            </a:xfrm>
            <a:custGeom>
              <a:avLst/>
              <a:gdLst/>
              <a:ahLst/>
              <a:cxnLst/>
              <a:rect l="l" t="t" r="r" b="b"/>
              <a:pathLst>
                <a:path w="458032" h="699132">
                  <a:moveTo>
                    <a:pt x="0" y="0"/>
                  </a:moveTo>
                  <a:lnTo>
                    <a:pt x="458032" y="0"/>
                  </a:lnTo>
                  <a:lnTo>
                    <a:pt x="458032" y="699132"/>
                  </a:lnTo>
                  <a:lnTo>
                    <a:pt x="0" y="6991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 rot="-10800000">
            <a:off x="8918203" y="5111901"/>
            <a:ext cx="343524" cy="1464044"/>
            <a:chOff x="0" y="0"/>
            <a:chExt cx="458032" cy="1952058"/>
          </a:xfrm>
        </p:grpSpPr>
        <p:grpSp>
          <p:nvGrpSpPr>
            <p:cNvPr id="21" name="Group 21"/>
            <p:cNvGrpSpPr/>
            <p:nvPr/>
          </p:nvGrpSpPr>
          <p:grpSpPr>
            <a:xfrm>
              <a:off x="194601" y="451066"/>
              <a:ext cx="38100" cy="1500992"/>
              <a:chOff x="0" y="0"/>
              <a:chExt cx="38100" cy="1500992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19050"/>
                <a:ext cx="38100" cy="1462913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1462913">
                    <a:moveTo>
                      <a:pt x="0" y="1462913"/>
                    </a:moveTo>
                    <a:lnTo>
                      <a:pt x="0" y="0"/>
                    </a:lnTo>
                    <a:lnTo>
                      <a:pt x="38100" y="0"/>
                    </a:lnTo>
                    <a:lnTo>
                      <a:pt x="38100" y="1462913"/>
                    </a:lnTo>
                    <a:close/>
                  </a:path>
                </a:pathLst>
              </a:custGeom>
              <a:solidFill>
                <a:srgbClr val="262A41"/>
              </a:solidFill>
            </p:spPr>
          </p:sp>
        </p:grpSp>
        <p:sp>
          <p:nvSpPr>
            <p:cNvPr id="23" name="Freeform 23"/>
            <p:cNvSpPr/>
            <p:nvPr/>
          </p:nvSpPr>
          <p:spPr>
            <a:xfrm>
              <a:off x="0" y="0"/>
              <a:ext cx="458032" cy="699132"/>
            </a:xfrm>
            <a:custGeom>
              <a:avLst/>
              <a:gdLst/>
              <a:ahLst/>
              <a:cxnLst/>
              <a:rect l="l" t="t" r="r" b="b"/>
              <a:pathLst>
                <a:path w="458032" h="699132">
                  <a:moveTo>
                    <a:pt x="0" y="0"/>
                  </a:moveTo>
                  <a:lnTo>
                    <a:pt x="458032" y="0"/>
                  </a:lnTo>
                  <a:lnTo>
                    <a:pt x="458032" y="699132"/>
                  </a:lnTo>
                  <a:lnTo>
                    <a:pt x="0" y="6991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 rot="-10800000">
            <a:off x="14143790" y="5111901"/>
            <a:ext cx="343524" cy="1464044"/>
            <a:chOff x="0" y="0"/>
            <a:chExt cx="458032" cy="1952058"/>
          </a:xfrm>
        </p:grpSpPr>
        <p:grpSp>
          <p:nvGrpSpPr>
            <p:cNvPr id="25" name="Group 25"/>
            <p:cNvGrpSpPr/>
            <p:nvPr/>
          </p:nvGrpSpPr>
          <p:grpSpPr>
            <a:xfrm>
              <a:off x="194601" y="451066"/>
              <a:ext cx="38100" cy="1500992"/>
              <a:chOff x="0" y="0"/>
              <a:chExt cx="38100" cy="1500992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19050"/>
                <a:ext cx="38100" cy="1462913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1462913">
                    <a:moveTo>
                      <a:pt x="0" y="1462913"/>
                    </a:moveTo>
                    <a:lnTo>
                      <a:pt x="0" y="0"/>
                    </a:lnTo>
                    <a:lnTo>
                      <a:pt x="38100" y="0"/>
                    </a:lnTo>
                    <a:lnTo>
                      <a:pt x="38100" y="1462913"/>
                    </a:lnTo>
                    <a:close/>
                  </a:path>
                </a:pathLst>
              </a:custGeom>
              <a:solidFill>
                <a:srgbClr val="262A41"/>
              </a:solidFill>
            </p:spPr>
          </p:sp>
        </p:grpSp>
        <p:sp>
          <p:nvSpPr>
            <p:cNvPr id="27" name="Freeform 27"/>
            <p:cNvSpPr/>
            <p:nvPr/>
          </p:nvSpPr>
          <p:spPr>
            <a:xfrm>
              <a:off x="0" y="0"/>
              <a:ext cx="458032" cy="699132"/>
            </a:xfrm>
            <a:custGeom>
              <a:avLst/>
              <a:gdLst/>
              <a:ahLst/>
              <a:cxnLst/>
              <a:rect l="l" t="t" r="r" b="b"/>
              <a:pathLst>
                <a:path w="458032" h="699132">
                  <a:moveTo>
                    <a:pt x="0" y="0"/>
                  </a:moveTo>
                  <a:lnTo>
                    <a:pt x="458032" y="0"/>
                  </a:lnTo>
                  <a:lnTo>
                    <a:pt x="458032" y="699132"/>
                  </a:lnTo>
                  <a:lnTo>
                    <a:pt x="0" y="6991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8" name="Freeform 28"/>
          <p:cNvSpPr/>
          <p:nvPr/>
        </p:nvSpPr>
        <p:spPr>
          <a:xfrm>
            <a:off x="277969" y="56833"/>
            <a:ext cx="5130530" cy="1148523"/>
          </a:xfrm>
          <a:custGeom>
            <a:avLst/>
            <a:gdLst/>
            <a:ahLst/>
            <a:cxnLst/>
            <a:rect l="l" t="t" r="r" b="b"/>
            <a:pathLst>
              <a:path w="5130530" h="1148523">
                <a:moveTo>
                  <a:pt x="0" y="0"/>
                </a:moveTo>
                <a:lnTo>
                  <a:pt x="5130530" y="0"/>
                </a:lnTo>
                <a:lnTo>
                  <a:pt x="5130530" y="1148523"/>
                </a:lnTo>
                <a:lnTo>
                  <a:pt x="0" y="114852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grpSp>
        <p:nvGrpSpPr>
          <p:cNvPr id="29" name="Group 29"/>
          <p:cNvGrpSpPr/>
          <p:nvPr/>
        </p:nvGrpSpPr>
        <p:grpSpPr>
          <a:xfrm>
            <a:off x="16422857" y="1740201"/>
            <a:ext cx="836443" cy="1333460"/>
            <a:chOff x="0" y="0"/>
            <a:chExt cx="1115257" cy="177794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115314" cy="1778000"/>
            </a:xfrm>
            <a:custGeom>
              <a:avLst/>
              <a:gdLst/>
              <a:ahLst/>
              <a:cxnLst/>
              <a:rect l="l" t="t" r="r" b="b"/>
              <a:pathLst>
                <a:path w="1115314" h="1778000">
                  <a:moveTo>
                    <a:pt x="0" y="0"/>
                  </a:moveTo>
                  <a:lnTo>
                    <a:pt x="1115314" y="0"/>
                  </a:lnTo>
                  <a:lnTo>
                    <a:pt x="1115314" y="1778000"/>
                  </a:lnTo>
                  <a:lnTo>
                    <a:pt x="0" y="177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-35" r="-30" b="2"/>
              </a:stretch>
            </a:blipFill>
          </p:spPr>
        </p:sp>
      </p:grpSp>
      <p:sp>
        <p:nvSpPr>
          <p:cNvPr id="31" name="Freeform 31"/>
          <p:cNvSpPr/>
          <p:nvPr/>
        </p:nvSpPr>
        <p:spPr>
          <a:xfrm>
            <a:off x="17080589" y="324980"/>
            <a:ext cx="816087" cy="876103"/>
          </a:xfrm>
          <a:custGeom>
            <a:avLst/>
            <a:gdLst/>
            <a:ahLst/>
            <a:cxnLst/>
            <a:rect l="l" t="t" r="r" b="b"/>
            <a:pathLst>
              <a:path w="816087" h="876103">
                <a:moveTo>
                  <a:pt x="0" y="0"/>
                </a:moveTo>
                <a:lnTo>
                  <a:pt x="816087" y="0"/>
                </a:lnTo>
                <a:lnTo>
                  <a:pt x="816087" y="876103"/>
                </a:lnTo>
                <a:lnTo>
                  <a:pt x="0" y="87610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2930" y="4962674"/>
            <a:ext cx="4057650" cy="720001"/>
          </a:xfrm>
          <a:custGeom>
            <a:avLst/>
            <a:gdLst/>
            <a:ahLst/>
            <a:cxnLst/>
            <a:rect l="l" t="t" r="r" b="b"/>
            <a:pathLst>
              <a:path w="4057650" h="720001">
                <a:moveTo>
                  <a:pt x="0" y="0"/>
                </a:moveTo>
                <a:lnTo>
                  <a:pt x="4057650" y="0"/>
                </a:lnTo>
                <a:lnTo>
                  <a:pt x="4057650" y="720001"/>
                </a:lnTo>
                <a:lnTo>
                  <a:pt x="0" y="7200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149176" y="4962674"/>
            <a:ext cx="4057650" cy="720001"/>
          </a:xfrm>
          <a:custGeom>
            <a:avLst/>
            <a:gdLst/>
            <a:ahLst/>
            <a:cxnLst/>
            <a:rect l="l" t="t" r="r" b="b"/>
            <a:pathLst>
              <a:path w="4057650" h="720001">
                <a:moveTo>
                  <a:pt x="0" y="0"/>
                </a:moveTo>
                <a:lnTo>
                  <a:pt x="4057650" y="0"/>
                </a:lnTo>
                <a:lnTo>
                  <a:pt x="4057650" y="720001"/>
                </a:lnTo>
                <a:lnTo>
                  <a:pt x="0" y="7200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44000" y="4962674"/>
            <a:ext cx="4057650" cy="720001"/>
          </a:xfrm>
          <a:custGeom>
            <a:avLst/>
            <a:gdLst/>
            <a:ahLst/>
            <a:cxnLst/>
            <a:rect l="l" t="t" r="r" b="b"/>
            <a:pathLst>
              <a:path w="4057650" h="720001">
                <a:moveTo>
                  <a:pt x="0" y="0"/>
                </a:moveTo>
                <a:lnTo>
                  <a:pt x="4057650" y="0"/>
                </a:lnTo>
                <a:lnTo>
                  <a:pt x="4057650" y="720001"/>
                </a:lnTo>
                <a:lnTo>
                  <a:pt x="0" y="7200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12930" y="6884544"/>
            <a:ext cx="3931998" cy="2363530"/>
          </a:xfrm>
          <a:custGeom>
            <a:avLst/>
            <a:gdLst/>
            <a:ahLst/>
            <a:cxnLst/>
            <a:rect l="l" t="t" r="r" b="b"/>
            <a:pathLst>
              <a:path w="3931998" h="2363530">
                <a:moveTo>
                  <a:pt x="0" y="0"/>
                </a:moveTo>
                <a:lnTo>
                  <a:pt x="3931998" y="0"/>
                </a:lnTo>
                <a:lnTo>
                  <a:pt x="3931998" y="2363530"/>
                </a:lnTo>
                <a:lnTo>
                  <a:pt x="0" y="23635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19886" y="6808419"/>
            <a:ext cx="3931998" cy="2363530"/>
          </a:xfrm>
          <a:custGeom>
            <a:avLst/>
            <a:gdLst/>
            <a:ahLst/>
            <a:cxnLst/>
            <a:rect l="l" t="t" r="r" b="b"/>
            <a:pathLst>
              <a:path w="3931998" h="2363530">
                <a:moveTo>
                  <a:pt x="0" y="0"/>
                </a:moveTo>
                <a:lnTo>
                  <a:pt x="3931998" y="0"/>
                </a:lnTo>
                <a:lnTo>
                  <a:pt x="3931998" y="2363530"/>
                </a:lnTo>
                <a:lnTo>
                  <a:pt x="0" y="23635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110101" y="4017756"/>
            <a:ext cx="28575" cy="1125744"/>
            <a:chOff x="0" y="0"/>
            <a:chExt cx="38100" cy="1500992"/>
          </a:xfrm>
        </p:grpSpPr>
        <p:sp>
          <p:nvSpPr>
            <p:cNvPr id="8" name="Freeform 8"/>
            <p:cNvSpPr/>
            <p:nvPr/>
          </p:nvSpPr>
          <p:spPr>
            <a:xfrm>
              <a:off x="0" y="19050"/>
              <a:ext cx="38100" cy="1462913"/>
            </a:xfrm>
            <a:custGeom>
              <a:avLst/>
              <a:gdLst/>
              <a:ahLst/>
              <a:cxnLst/>
              <a:rect l="l" t="t" r="r" b="b"/>
              <a:pathLst>
                <a:path w="38100" h="1462913">
                  <a:moveTo>
                    <a:pt x="0" y="1462913"/>
                  </a:moveTo>
                  <a:lnTo>
                    <a:pt x="0" y="0"/>
                  </a:lnTo>
                  <a:lnTo>
                    <a:pt x="38100" y="0"/>
                  </a:lnTo>
                  <a:lnTo>
                    <a:pt x="38100" y="1462913"/>
                  </a:lnTo>
                  <a:close/>
                </a:path>
              </a:pathLst>
            </a:custGeom>
            <a:solidFill>
              <a:srgbClr val="262A41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6952626" y="3679456"/>
            <a:ext cx="343524" cy="524349"/>
          </a:xfrm>
          <a:custGeom>
            <a:avLst/>
            <a:gdLst/>
            <a:ahLst/>
            <a:cxnLst/>
            <a:rect l="l" t="t" r="r" b="b"/>
            <a:pathLst>
              <a:path w="343524" h="524349">
                <a:moveTo>
                  <a:pt x="0" y="0"/>
                </a:moveTo>
                <a:lnTo>
                  <a:pt x="343524" y="0"/>
                </a:lnTo>
                <a:lnTo>
                  <a:pt x="343524" y="524349"/>
                </a:lnTo>
                <a:lnTo>
                  <a:pt x="0" y="5243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-10800000">
            <a:off x="2776827" y="5682675"/>
            <a:ext cx="343524" cy="1464044"/>
            <a:chOff x="0" y="0"/>
            <a:chExt cx="458032" cy="1952058"/>
          </a:xfrm>
        </p:grpSpPr>
        <p:grpSp>
          <p:nvGrpSpPr>
            <p:cNvPr id="11" name="Group 11"/>
            <p:cNvGrpSpPr/>
            <p:nvPr/>
          </p:nvGrpSpPr>
          <p:grpSpPr>
            <a:xfrm>
              <a:off x="194601" y="451066"/>
              <a:ext cx="38100" cy="1500992"/>
              <a:chOff x="0" y="0"/>
              <a:chExt cx="38100" cy="150099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19050"/>
                <a:ext cx="38100" cy="1462913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1462913">
                    <a:moveTo>
                      <a:pt x="0" y="1462913"/>
                    </a:moveTo>
                    <a:lnTo>
                      <a:pt x="0" y="0"/>
                    </a:lnTo>
                    <a:lnTo>
                      <a:pt x="38100" y="0"/>
                    </a:lnTo>
                    <a:lnTo>
                      <a:pt x="38100" y="1462913"/>
                    </a:lnTo>
                    <a:close/>
                  </a:path>
                </a:pathLst>
              </a:custGeom>
              <a:solidFill>
                <a:srgbClr val="262A41"/>
              </a:solidFill>
            </p:spPr>
          </p:sp>
        </p:grpSp>
        <p:sp>
          <p:nvSpPr>
            <p:cNvPr id="13" name="Freeform 13"/>
            <p:cNvSpPr/>
            <p:nvPr/>
          </p:nvSpPr>
          <p:spPr>
            <a:xfrm>
              <a:off x="0" y="0"/>
              <a:ext cx="458032" cy="699132"/>
            </a:xfrm>
            <a:custGeom>
              <a:avLst/>
              <a:gdLst/>
              <a:ahLst/>
              <a:cxnLst/>
              <a:rect l="l" t="t" r="r" b="b"/>
              <a:pathLst>
                <a:path w="458032" h="699132">
                  <a:moveTo>
                    <a:pt x="0" y="0"/>
                  </a:moveTo>
                  <a:lnTo>
                    <a:pt x="458032" y="0"/>
                  </a:lnTo>
                  <a:lnTo>
                    <a:pt x="458032" y="699132"/>
                  </a:lnTo>
                  <a:lnTo>
                    <a:pt x="0" y="6991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5187888" y="1529183"/>
            <a:ext cx="3931998" cy="2315965"/>
          </a:xfrm>
          <a:custGeom>
            <a:avLst/>
            <a:gdLst/>
            <a:ahLst/>
            <a:cxnLst/>
            <a:rect l="l" t="t" r="r" b="b"/>
            <a:pathLst>
              <a:path w="3931998" h="2315965">
                <a:moveTo>
                  <a:pt x="0" y="0"/>
                </a:moveTo>
                <a:lnTo>
                  <a:pt x="3931998" y="0"/>
                </a:lnTo>
                <a:lnTo>
                  <a:pt x="3931998" y="2315965"/>
                </a:lnTo>
                <a:lnTo>
                  <a:pt x="0" y="23159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1026" b="-1026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1001063" y="5682675"/>
            <a:ext cx="343524" cy="1464044"/>
            <a:chOff x="0" y="0"/>
            <a:chExt cx="458032" cy="1952058"/>
          </a:xfrm>
        </p:grpSpPr>
        <p:grpSp>
          <p:nvGrpSpPr>
            <p:cNvPr id="16" name="Group 16"/>
            <p:cNvGrpSpPr/>
            <p:nvPr/>
          </p:nvGrpSpPr>
          <p:grpSpPr>
            <a:xfrm rot="-10800000">
              <a:off x="209966" y="0"/>
              <a:ext cx="38100" cy="1500992"/>
              <a:chOff x="0" y="0"/>
              <a:chExt cx="38100" cy="1500992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19050"/>
                <a:ext cx="38100" cy="1462913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1462913">
                    <a:moveTo>
                      <a:pt x="0" y="1462913"/>
                    </a:moveTo>
                    <a:lnTo>
                      <a:pt x="0" y="0"/>
                    </a:lnTo>
                    <a:lnTo>
                      <a:pt x="38100" y="0"/>
                    </a:lnTo>
                    <a:lnTo>
                      <a:pt x="38100" y="1462913"/>
                    </a:lnTo>
                    <a:close/>
                  </a:path>
                </a:pathLst>
              </a:custGeom>
              <a:solidFill>
                <a:srgbClr val="262A41"/>
              </a:solidFill>
            </p:spPr>
          </p:sp>
        </p:grpSp>
        <p:sp>
          <p:nvSpPr>
            <p:cNvPr id="18" name="Freeform 18"/>
            <p:cNvSpPr/>
            <p:nvPr/>
          </p:nvSpPr>
          <p:spPr>
            <a:xfrm rot="-10800000">
              <a:off x="0" y="1252926"/>
              <a:ext cx="458032" cy="699132"/>
            </a:xfrm>
            <a:custGeom>
              <a:avLst/>
              <a:gdLst/>
              <a:ahLst/>
              <a:cxnLst/>
              <a:rect l="l" t="t" r="r" b="b"/>
              <a:pathLst>
                <a:path w="458032" h="699132">
                  <a:moveTo>
                    <a:pt x="0" y="0"/>
                  </a:moveTo>
                  <a:lnTo>
                    <a:pt x="458032" y="0"/>
                  </a:lnTo>
                  <a:lnTo>
                    <a:pt x="458032" y="699132"/>
                  </a:lnTo>
                  <a:lnTo>
                    <a:pt x="0" y="6991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9" name="Freeform 19"/>
          <p:cNvSpPr/>
          <p:nvPr/>
        </p:nvSpPr>
        <p:spPr>
          <a:xfrm>
            <a:off x="13138824" y="4962674"/>
            <a:ext cx="4057650" cy="720001"/>
          </a:xfrm>
          <a:custGeom>
            <a:avLst/>
            <a:gdLst/>
            <a:ahLst/>
            <a:cxnLst/>
            <a:rect l="l" t="t" r="r" b="b"/>
            <a:pathLst>
              <a:path w="4057650" h="720001">
                <a:moveTo>
                  <a:pt x="0" y="0"/>
                </a:moveTo>
                <a:lnTo>
                  <a:pt x="4057650" y="0"/>
                </a:lnTo>
                <a:lnTo>
                  <a:pt x="4057650" y="720001"/>
                </a:lnTo>
                <a:lnTo>
                  <a:pt x="0" y="7200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15077764" y="4017756"/>
            <a:ext cx="28575" cy="1125744"/>
            <a:chOff x="0" y="0"/>
            <a:chExt cx="38100" cy="1500992"/>
          </a:xfrm>
        </p:grpSpPr>
        <p:sp>
          <p:nvSpPr>
            <p:cNvPr id="21" name="Freeform 21"/>
            <p:cNvSpPr/>
            <p:nvPr/>
          </p:nvSpPr>
          <p:spPr>
            <a:xfrm>
              <a:off x="0" y="19050"/>
              <a:ext cx="38100" cy="1462913"/>
            </a:xfrm>
            <a:custGeom>
              <a:avLst/>
              <a:gdLst/>
              <a:ahLst/>
              <a:cxnLst/>
              <a:rect l="l" t="t" r="r" b="b"/>
              <a:pathLst>
                <a:path w="38100" h="1462913">
                  <a:moveTo>
                    <a:pt x="0" y="1462913"/>
                  </a:moveTo>
                  <a:lnTo>
                    <a:pt x="0" y="0"/>
                  </a:lnTo>
                  <a:lnTo>
                    <a:pt x="38100" y="0"/>
                  </a:lnTo>
                  <a:lnTo>
                    <a:pt x="38100" y="1462913"/>
                  </a:lnTo>
                  <a:close/>
                </a:path>
              </a:pathLst>
            </a:custGeom>
            <a:solidFill>
              <a:srgbClr val="262A41"/>
            </a:solidFill>
          </p:spPr>
        </p:sp>
      </p:grpSp>
      <p:sp>
        <p:nvSpPr>
          <p:cNvPr id="22" name="Freeform 22"/>
          <p:cNvSpPr/>
          <p:nvPr/>
        </p:nvSpPr>
        <p:spPr>
          <a:xfrm>
            <a:off x="14920289" y="3679456"/>
            <a:ext cx="343524" cy="524349"/>
          </a:xfrm>
          <a:custGeom>
            <a:avLst/>
            <a:gdLst/>
            <a:ahLst/>
            <a:cxnLst/>
            <a:rect l="l" t="t" r="r" b="b"/>
            <a:pathLst>
              <a:path w="343524" h="524349">
                <a:moveTo>
                  <a:pt x="0" y="0"/>
                </a:moveTo>
                <a:lnTo>
                  <a:pt x="343523" y="0"/>
                </a:lnTo>
                <a:lnTo>
                  <a:pt x="343523" y="524349"/>
                </a:lnTo>
                <a:lnTo>
                  <a:pt x="0" y="5243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3111765" y="1505401"/>
            <a:ext cx="3931998" cy="2363530"/>
          </a:xfrm>
          <a:custGeom>
            <a:avLst/>
            <a:gdLst/>
            <a:ahLst/>
            <a:cxnLst/>
            <a:rect l="l" t="t" r="r" b="b"/>
            <a:pathLst>
              <a:path w="3931998" h="2363530">
                <a:moveTo>
                  <a:pt x="0" y="0"/>
                </a:moveTo>
                <a:lnTo>
                  <a:pt x="3931998" y="0"/>
                </a:lnTo>
                <a:lnTo>
                  <a:pt x="3931998" y="2363530"/>
                </a:lnTo>
                <a:lnTo>
                  <a:pt x="0" y="23635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034969" y="300527"/>
            <a:ext cx="1469617" cy="1022515"/>
          </a:xfrm>
          <a:custGeom>
            <a:avLst/>
            <a:gdLst/>
            <a:ahLst/>
            <a:cxnLst/>
            <a:rect l="l" t="t" r="r" b="b"/>
            <a:pathLst>
              <a:path w="1469617" h="1022515">
                <a:moveTo>
                  <a:pt x="0" y="0"/>
                </a:moveTo>
                <a:lnTo>
                  <a:pt x="1469617" y="0"/>
                </a:lnTo>
                <a:lnTo>
                  <a:pt x="1469617" y="1022515"/>
                </a:lnTo>
                <a:lnTo>
                  <a:pt x="0" y="102251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112930" y="175257"/>
            <a:ext cx="1469617" cy="1022515"/>
          </a:xfrm>
          <a:custGeom>
            <a:avLst/>
            <a:gdLst/>
            <a:ahLst/>
            <a:cxnLst/>
            <a:rect l="l" t="t" r="r" b="b"/>
            <a:pathLst>
              <a:path w="1469617" h="1022515">
                <a:moveTo>
                  <a:pt x="0" y="0"/>
                </a:moveTo>
                <a:lnTo>
                  <a:pt x="1469617" y="0"/>
                </a:lnTo>
                <a:lnTo>
                  <a:pt x="1469617" y="1022516"/>
                </a:lnTo>
                <a:lnTo>
                  <a:pt x="0" y="102251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7080589" y="324980"/>
            <a:ext cx="816087" cy="876103"/>
          </a:xfrm>
          <a:custGeom>
            <a:avLst/>
            <a:gdLst/>
            <a:ahLst/>
            <a:cxnLst/>
            <a:rect l="l" t="t" r="r" b="b"/>
            <a:pathLst>
              <a:path w="816087" h="876103">
                <a:moveTo>
                  <a:pt x="0" y="0"/>
                </a:moveTo>
                <a:lnTo>
                  <a:pt x="816087" y="0"/>
                </a:lnTo>
                <a:lnTo>
                  <a:pt x="816087" y="876103"/>
                </a:lnTo>
                <a:lnTo>
                  <a:pt x="0" y="87610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2358606" y="1717943"/>
            <a:ext cx="836443" cy="1333460"/>
            <a:chOff x="0" y="0"/>
            <a:chExt cx="1115257" cy="177794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115314" cy="1778000"/>
            </a:xfrm>
            <a:custGeom>
              <a:avLst/>
              <a:gdLst/>
              <a:ahLst/>
              <a:cxnLst/>
              <a:rect l="l" t="t" r="r" b="b"/>
              <a:pathLst>
                <a:path w="1115314" h="1778000">
                  <a:moveTo>
                    <a:pt x="0" y="0"/>
                  </a:moveTo>
                  <a:lnTo>
                    <a:pt x="1115314" y="0"/>
                  </a:lnTo>
                  <a:lnTo>
                    <a:pt x="1115314" y="1778000"/>
                  </a:lnTo>
                  <a:lnTo>
                    <a:pt x="0" y="177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 l="-35" r="-30" b="2"/>
              </a:stretch>
            </a:blipFill>
          </p:spPr>
        </p:sp>
      </p:grpSp>
      <p:sp>
        <p:nvSpPr>
          <p:cNvPr id="29" name="TextBox 29"/>
          <p:cNvSpPr txBox="1"/>
          <p:nvPr/>
        </p:nvSpPr>
        <p:spPr>
          <a:xfrm>
            <a:off x="1778466" y="7010938"/>
            <a:ext cx="2314501" cy="2034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 b="1">
                <a:solidFill>
                  <a:srgbClr val="262A41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Created in early 1970s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776827" y="127142"/>
            <a:ext cx="3752817" cy="1119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15"/>
              </a:lnSpc>
            </a:pPr>
            <a:r>
              <a:rPr lang="en-US" sz="6399" b="1">
                <a:solidFill>
                  <a:srgbClr val="262A41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HISTORY: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525380" y="207822"/>
            <a:ext cx="1057167" cy="985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66"/>
              </a:lnSpc>
            </a:pPr>
            <a:r>
              <a:rPr lang="en-US" sz="5601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01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286309" y="1893182"/>
            <a:ext cx="3609504" cy="1660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0"/>
              </a:lnSpc>
            </a:pPr>
            <a:r>
              <a:rPr lang="en-US" sz="3193" b="1">
                <a:solidFill>
                  <a:srgbClr val="262A41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Inventors: Alain Colmerauer &amp; Philippe Roussel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209394" y="7218750"/>
            <a:ext cx="3609504" cy="155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0"/>
              </a:lnSpc>
            </a:pPr>
            <a:r>
              <a:rPr lang="en-US" sz="4493" b="1">
                <a:solidFill>
                  <a:srgbClr val="262A41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Origin: France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247459" y="1869399"/>
            <a:ext cx="3609504" cy="1660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0"/>
              </a:lnSpc>
            </a:pPr>
            <a:r>
              <a:rPr lang="en-US" sz="3193" b="1">
                <a:solidFill>
                  <a:srgbClr val="262A41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Used in Japan’s Fifth Generation Computer Project</a:t>
            </a:r>
          </a:p>
        </p:txBody>
      </p:sp>
      <p:sp>
        <p:nvSpPr>
          <p:cNvPr id="35" name="Freeform 35"/>
          <p:cNvSpPr/>
          <p:nvPr/>
        </p:nvSpPr>
        <p:spPr>
          <a:xfrm>
            <a:off x="13619265" y="8436070"/>
            <a:ext cx="4277411" cy="957543"/>
          </a:xfrm>
          <a:custGeom>
            <a:avLst/>
            <a:gdLst/>
            <a:ahLst/>
            <a:cxnLst/>
            <a:rect l="l" t="t" r="r" b="b"/>
            <a:pathLst>
              <a:path w="4277411" h="957543">
                <a:moveTo>
                  <a:pt x="0" y="0"/>
                </a:moveTo>
                <a:lnTo>
                  <a:pt x="4277411" y="0"/>
                </a:lnTo>
                <a:lnTo>
                  <a:pt x="4277411" y="957543"/>
                </a:lnTo>
                <a:lnTo>
                  <a:pt x="0" y="95754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9182084" y="236604"/>
            <a:ext cx="4019566" cy="899822"/>
          </a:xfrm>
          <a:custGeom>
            <a:avLst/>
            <a:gdLst/>
            <a:ahLst/>
            <a:cxnLst/>
            <a:rect l="l" t="t" r="r" b="b"/>
            <a:pathLst>
              <a:path w="4019566" h="899822">
                <a:moveTo>
                  <a:pt x="0" y="0"/>
                </a:moveTo>
                <a:lnTo>
                  <a:pt x="4019566" y="0"/>
                </a:lnTo>
                <a:lnTo>
                  <a:pt x="4019566" y="899822"/>
                </a:lnTo>
                <a:lnTo>
                  <a:pt x="0" y="899822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4969" y="300527"/>
            <a:ext cx="1469617" cy="1022515"/>
          </a:xfrm>
          <a:custGeom>
            <a:avLst/>
            <a:gdLst/>
            <a:ahLst/>
            <a:cxnLst/>
            <a:rect l="l" t="t" r="r" b="b"/>
            <a:pathLst>
              <a:path w="1469617" h="1022515">
                <a:moveTo>
                  <a:pt x="0" y="0"/>
                </a:moveTo>
                <a:lnTo>
                  <a:pt x="1469617" y="0"/>
                </a:lnTo>
                <a:lnTo>
                  <a:pt x="1469617" y="1022515"/>
                </a:lnTo>
                <a:lnTo>
                  <a:pt x="0" y="10225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12930" y="175257"/>
            <a:ext cx="1469617" cy="1022515"/>
          </a:xfrm>
          <a:custGeom>
            <a:avLst/>
            <a:gdLst/>
            <a:ahLst/>
            <a:cxnLst/>
            <a:rect l="l" t="t" r="r" b="b"/>
            <a:pathLst>
              <a:path w="1469617" h="1022515">
                <a:moveTo>
                  <a:pt x="0" y="0"/>
                </a:moveTo>
                <a:lnTo>
                  <a:pt x="1469617" y="0"/>
                </a:lnTo>
                <a:lnTo>
                  <a:pt x="1469617" y="1022516"/>
                </a:lnTo>
                <a:lnTo>
                  <a:pt x="0" y="10225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080589" y="324980"/>
            <a:ext cx="816087" cy="876103"/>
          </a:xfrm>
          <a:custGeom>
            <a:avLst/>
            <a:gdLst/>
            <a:ahLst/>
            <a:cxnLst/>
            <a:rect l="l" t="t" r="r" b="b"/>
            <a:pathLst>
              <a:path w="816087" h="876103">
                <a:moveTo>
                  <a:pt x="0" y="0"/>
                </a:moveTo>
                <a:lnTo>
                  <a:pt x="816087" y="0"/>
                </a:lnTo>
                <a:lnTo>
                  <a:pt x="816087" y="876103"/>
                </a:lnTo>
                <a:lnTo>
                  <a:pt x="0" y="8761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6841078" y="3345484"/>
            <a:ext cx="836443" cy="1333460"/>
            <a:chOff x="0" y="0"/>
            <a:chExt cx="1115257" cy="177794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15314" cy="1778000"/>
            </a:xfrm>
            <a:custGeom>
              <a:avLst/>
              <a:gdLst/>
              <a:ahLst/>
              <a:cxnLst/>
              <a:rect l="l" t="t" r="r" b="b"/>
              <a:pathLst>
                <a:path w="1115314" h="1778000">
                  <a:moveTo>
                    <a:pt x="0" y="0"/>
                  </a:moveTo>
                  <a:lnTo>
                    <a:pt x="1115314" y="0"/>
                  </a:lnTo>
                  <a:lnTo>
                    <a:pt x="1115314" y="1778000"/>
                  </a:lnTo>
                  <a:lnTo>
                    <a:pt x="0" y="177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35" r="-30" b="2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2415537" y="1323042"/>
            <a:ext cx="13456926" cy="8592111"/>
          </a:xfrm>
          <a:custGeom>
            <a:avLst/>
            <a:gdLst/>
            <a:ahLst/>
            <a:cxnLst/>
            <a:rect l="l" t="t" r="r" b="b"/>
            <a:pathLst>
              <a:path w="13456926" h="8592111">
                <a:moveTo>
                  <a:pt x="0" y="0"/>
                </a:moveTo>
                <a:lnTo>
                  <a:pt x="13456926" y="0"/>
                </a:lnTo>
                <a:lnTo>
                  <a:pt x="13456926" y="8592112"/>
                </a:lnTo>
                <a:lnTo>
                  <a:pt x="0" y="85921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572" b="-572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108188" y="9258300"/>
            <a:ext cx="2934209" cy="656854"/>
          </a:xfrm>
          <a:custGeom>
            <a:avLst/>
            <a:gdLst/>
            <a:ahLst/>
            <a:cxnLst/>
            <a:rect l="l" t="t" r="r" b="b"/>
            <a:pathLst>
              <a:path w="2934209" h="656854">
                <a:moveTo>
                  <a:pt x="0" y="0"/>
                </a:moveTo>
                <a:lnTo>
                  <a:pt x="2934209" y="0"/>
                </a:lnTo>
                <a:lnTo>
                  <a:pt x="2934209" y="656854"/>
                </a:lnTo>
                <a:lnTo>
                  <a:pt x="0" y="6568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849646" y="232239"/>
            <a:ext cx="14230943" cy="885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5000" b="1">
                <a:solidFill>
                  <a:srgbClr val="262A41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ADVANTAGES &amp; DISADVANTAGES OF PROLOG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25380" y="207822"/>
            <a:ext cx="1057167" cy="985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66"/>
              </a:lnSpc>
            </a:pPr>
            <a:r>
              <a:rPr lang="en-US" sz="5601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02</a:t>
            </a:r>
          </a:p>
        </p:txBody>
      </p:sp>
      <p:sp>
        <p:nvSpPr>
          <p:cNvPr id="11" name="Freeform 11"/>
          <p:cNvSpPr/>
          <p:nvPr/>
        </p:nvSpPr>
        <p:spPr>
          <a:xfrm>
            <a:off x="299643" y="1550673"/>
            <a:ext cx="2115894" cy="473665"/>
          </a:xfrm>
          <a:custGeom>
            <a:avLst/>
            <a:gdLst/>
            <a:ahLst/>
            <a:cxnLst/>
            <a:rect l="l" t="t" r="r" b="b"/>
            <a:pathLst>
              <a:path w="2115894" h="473665">
                <a:moveTo>
                  <a:pt x="0" y="0"/>
                </a:moveTo>
                <a:lnTo>
                  <a:pt x="2115894" y="0"/>
                </a:lnTo>
                <a:lnTo>
                  <a:pt x="2115894" y="473665"/>
                </a:lnTo>
                <a:lnTo>
                  <a:pt x="0" y="4736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080589" y="324980"/>
            <a:ext cx="816087" cy="876103"/>
          </a:xfrm>
          <a:custGeom>
            <a:avLst/>
            <a:gdLst/>
            <a:ahLst/>
            <a:cxnLst/>
            <a:rect l="l" t="t" r="r" b="b"/>
            <a:pathLst>
              <a:path w="816087" h="876103">
                <a:moveTo>
                  <a:pt x="0" y="0"/>
                </a:moveTo>
                <a:lnTo>
                  <a:pt x="816087" y="0"/>
                </a:lnTo>
                <a:lnTo>
                  <a:pt x="816087" y="876103"/>
                </a:lnTo>
                <a:lnTo>
                  <a:pt x="0" y="876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53997" y="545191"/>
            <a:ext cx="965997" cy="967017"/>
            <a:chOff x="0" y="0"/>
            <a:chExt cx="1287996" cy="1289356"/>
          </a:xfrm>
        </p:grpSpPr>
        <p:sp>
          <p:nvSpPr>
            <p:cNvPr id="4" name="Freeform 4"/>
            <p:cNvSpPr/>
            <p:nvPr/>
          </p:nvSpPr>
          <p:spPr>
            <a:xfrm>
              <a:off x="0" y="96605"/>
              <a:ext cx="1209712" cy="1192751"/>
            </a:xfrm>
            <a:custGeom>
              <a:avLst/>
              <a:gdLst/>
              <a:ahLst/>
              <a:cxnLst/>
              <a:rect l="l" t="t" r="r" b="b"/>
              <a:pathLst>
                <a:path w="1209712" h="1192751">
                  <a:moveTo>
                    <a:pt x="0" y="0"/>
                  </a:moveTo>
                  <a:lnTo>
                    <a:pt x="1209712" y="0"/>
                  </a:lnTo>
                  <a:lnTo>
                    <a:pt x="1209712" y="1192751"/>
                  </a:lnTo>
                  <a:lnTo>
                    <a:pt x="0" y="11927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78284" y="0"/>
              <a:ext cx="1209712" cy="1192751"/>
            </a:xfrm>
            <a:custGeom>
              <a:avLst/>
              <a:gdLst/>
              <a:ahLst/>
              <a:cxnLst/>
              <a:rect l="l" t="t" r="r" b="b"/>
              <a:pathLst>
                <a:path w="1209712" h="1192751">
                  <a:moveTo>
                    <a:pt x="0" y="0"/>
                  </a:moveTo>
                  <a:lnTo>
                    <a:pt x="1209712" y="0"/>
                  </a:lnTo>
                  <a:lnTo>
                    <a:pt x="1209712" y="1192751"/>
                  </a:lnTo>
                  <a:lnTo>
                    <a:pt x="0" y="11927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63878" y="194400"/>
              <a:ext cx="838526" cy="838526"/>
            </a:xfrm>
            <a:custGeom>
              <a:avLst/>
              <a:gdLst/>
              <a:ahLst/>
              <a:cxnLst/>
              <a:rect l="l" t="t" r="r" b="b"/>
              <a:pathLst>
                <a:path w="838526" h="838526">
                  <a:moveTo>
                    <a:pt x="0" y="0"/>
                  </a:moveTo>
                  <a:lnTo>
                    <a:pt x="838525" y="0"/>
                  </a:lnTo>
                  <a:lnTo>
                    <a:pt x="838525" y="838525"/>
                  </a:lnTo>
                  <a:lnTo>
                    <a:pt x="0" y="838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2953545" y="430891"/>
            <a:ext cx="13610354" cy="914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31"/>
              </a:lnSpc>
            </a:pPr>
            <a:r>
              <a:rPr lang="en-US" sz="5300" b="1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EVALUATION OF PROLOG FOR WRITABILITY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17188" y="2446965"/>
            <a:ext cx="17579488" cy="6665120"/>
            <a:chOff x="0" y="0"/>
            <a:chExt cx="23439318" cy="888682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901251" cy="8418262"/>
            </a:xfrm>
            <a:custGeom>
              <a:avLst/>
              <a:gdLst/>
              <a:ahLst/>
              <a:cxnLst/>
              <a:rect l="l" t="t" r="r" b="b"/>
              <a:pathLst>
                <a:path w="22901251" h="8418262">
                  <a:moveTo>
                    <a:pt x="0" y="0"/>
                  </a:moveTo>
                  <a:lnTo>
                    <a:pt x="22901251" y="0"/>
                  </a:lnTo>
                  <a:lnTo>
                    <a:pt x="22901251" y="8418262"/>
                  </a:lnTo>
                  <a:lnTo>
                    <a:pt x="0" y="84182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380201" y="389631"/>
              <a:ext cx="23059117" cy="8497195"/>
            </a:xfrm>
            <a:custGeom>
              <a:avLst/>
              <a:gdLst/>
              <a:ahLst/>
              <a:cxnLst/>
              <a:rect l="l" t="t" r="r" b="b"/>
              <a:pathLst>
                <a:path w="23059117" h="8497195">
                  <a:moveTo>
                    <a:pt x="0" y="0"/>
                  </a:moveTo>
                  <a:lnTo>
                    <a:pt x="23059117" y="0"/>
                  </a:lnTo>
                  <a:lnTo>
                    <a:pt x="23059117" y="8497195"/>
                  </a:lnTo>
                  <a:lnTo>
                    <a:pt x="0" y="84971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AutoShape 11"/>
          <p:cNvSpPr/>
          <p:nvPr/>
        </p:nvSpPr>
        <p:spPr>
          <a:xfrm>
            <a:off x="608561" y="3962458"/>
            <a:ext cx="17161447" cy="15459"/>
          </a:xfrm>
          <a:prstGeom prst="line">
            <a:avLst/>
          </a:prstGeom>
          <a:ln w="28575" cap="rnd">
            <a:solidFill>
              <a:srgbClr val="393A3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4491296" y="2868541"/>
            <a:ext cx="41224" cy="6105496"/>
          </a:xfrm>
          <a:prstGeom prst="line">
            <a:avLst/>
          </a:prstGeom>
          <a:ln w="28575" cap="rnd">
            <a:solidFill>
              <a:srgbClr val="393A3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8857555" y="2868541"/>
            <a:ext cx="41224" cy="6105496"/>
          </a:xfrm>
          <a:prstGeom prst="line">
            <a:avLst/>
          </a:prstGeom>
          <a:ln w="28575" cap="rnd">
            <a:solidFill>
              <a:srgbClr val="393A3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3287626" y="2868541"/>
            <a:ext cx="41224" cy="6105496"/>
          </a:xfrm>
          <a:prstGeom prst="line">
            <a:avLst/>
          </a:prstGeom>
          <a:ln w="28575" cap="rnd">
            <a:solidFill>
              <a:srgbClr val="393A3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807214" y="4468545"/>
            <a:ext cx="3624214" cy="4364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0"/>
              </a:lnSpc>
            </a:pPr>
            <a:r>
              <a:rPr lang="en-US" sz="2613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➢ Compact Syntax</a:t>
            </a:r>
          </a:p>
          <a:p>
            <a:pPr algn="l">
              <a:lnSpc>
                <a:spcPts val="4390"/>
              </a:lnSpc>
            </a:pPr>
            <a:endParaRPr lang="en-US" sz="2613">
              <a:solidFill>
                <a:srgbClr val="000000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algn="l">
              <a:lnSpc>
                <a:spcPts val="4390"/>
              </a:lnSpc>
            </a:pPr>
            <a:r>
              <a:rPr lang="en-US" sz="2613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➢ Minimal Punctuation</a:t>
            </a:r>
          </a:p>
          <a:p>
            <a:pPr algn="l">
              <a:lnSpc>
                <a:spcPts val="4390"/>
              </a:lnSpc>
            </a:pPr>
            <a:endParaRPr lang="en-US" sz="2613">
              <a:solidFill>
                <a:srgbClr val="000000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algn="l">
              <a:lnSpc>
                <a:spcPts val="4390"/>
              </a:lnSpc>
            </a:pPr>
            <a:r>
              <a:rPr lang="en-US" sz="2613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➢  Clear Structure</a:t>
            </a:r>
          </a:p>
          <a:p>
            <a:pPr algn="l">
              <a:lnSpc>
                <a:spcPts val="4391"/>
              </a:lnSpc>
            </a:pPr>
            <a:r>
              <a:rPr lang="en-US" sz="2613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     (fact and rule-based)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97535" y="3185021"/>
            <a:ext cx="3693749" cy="5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000" b="1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Concise &amp; Compact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631477" y="2891797"/>
            <a:ext cx="4127121" cy="1070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000" b="1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Natural Way To Model Problems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736517" y="4449495"/>
            <a:ext cx="4407483" cy="4096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3"/>
              </a:lnSpc>
            </a:pPr>
            <a:r>
              <a:rPr lang="en-US" sz="279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➢ A Declarative Language</a:t>
            </a:r>
          </a:p>
          <a:p>
            <a:pPr algn="l">
              <a:lnSpc>
                <a:spcPts val="4703"/>
              </a:lnSpc>
            </a:pPr>
            <a:endParaRPr lang="en-US" sz="2799">
              <a:solidFill>
                <a:srgbClr val="000000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algn="l">
              <a:lnSpc>
                <a:spcPts val="4703"/>
              </a:lnSpc>
            </a:pPr>
            <a:r>
              <a:rPr lang="en-US" sz="279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➢ Based on Rules</a:t>
            </a:r>
          </a:p>
          <a:p>
            <a:pPr algn="l">
              <a:lnSpc>
                <a:spcPts val="4703"/>
              </a:lnSpc>
            </a:pPr>
            <a:endParaRPr lang="en-US" sz="2799">
              <a:solidFill>
                <a:srgbClr val="000000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algn="l">
              <a:lnSpc>
                <a:spcPts val="4703"/>
              </a:lnSpc>
            </a:pPr>
            <a:r>
              <a:rPr lang="en-US" sz="279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➢  Has a Mathematical   </a:t>
            </a:r>
          </a:p>
          <a:p>
            <a:pPr algn="l">
              <a:lnSpc>
                <a:spcPts val="4704"/>
              </a:lnSpc>
            </a:pPr>
            <a:r>
              <a:rPr lang="en-US" sz="279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     Foundation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998791" y="2907256"/>
            <a:ext cx="4127121" cy="1070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000" b="1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Built-in Automatic Search Mechanism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144000" y="4449495"/>
            <a:ext cx="4407483" cy="4096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3"/>
              </a:lnSpc>
            </a:pPr>
            <a:r>
              <a:rPr lang="en-US" sz="279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➢  Uses Backtracking</a:t>
            </a:r>
          </a:p>
          <a:p>
            <a:pPr algn="l">
              <a:lnSpc>
                <a:spcPts val="4703"/>
              </a:lnSpc>
            </a:pPr>
            <a:endParaRPr lang="en-US" sz="2799">
              <a:solidFill>
                <a:srgbClr val="000000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algn="l">
              <a:lnSpc>
                <a:spcPts val="4703"/>
              </a:lnSpc>
            </a:pPr>
            <a:r>
              <a:rPr lang="en-US" sz="279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➢ Can Find Multiple </a:t>
            </a:r>
          </a:p>
          <a:p>
            <a:pPr algn="l">
              <a:lnSpc>
                <a:spcPts val="4703"/>
              </a:lnSpc>
            </a:pPr>
            <a:r>
              <a:rPr lang="en-US" sz="279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    Solutions </a:t>
            </a:r>
          </a:p>
          <a:p>
            <a:pPr algn="ctr">
              <a:lnSpc>
                <a:spcPts val="4703"/>
              </a:lnSpc>
            </a:pPr>
            <a:r>
              <a:rPr lang="en-US" sz="279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(non-deterministic)</a:t>
            </a:r>
          </a:p>
          <a:p>
            <a:pPr algn="l">
              <a:lnSpc>
                <a:spcPts val="4703"/>
              </a:lnSpc>
            </a:pPr>
            <a:endParaRPr lang="en-US" sz="2799">
              <a:solidFill>
                <a:srgbClr val="000000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algn="l">
              <a:lnSpc>
                <a:spcPts val="4704"/>
              </a:lnSpc>
            </a:pPr>
            <a:r>
              <a:rPr lang="en-US" sz="279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➢  Goal-Oriented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428862" y="2891797"/>
            <a:ext cx="4127121" cy="1070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000" b="1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Flexible Handling Of Data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599108" y="4550446"/>
            <a:ext cx="4407483" cy="2324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3"/>
              </a:lnSpc>
            </a:pPr>
            <a:r>
              <a:rPr lang="en-US" sz="279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➢  dynamic typing</a:t>
            </a:r>
          </a:p>
          <a:p>
            <a:pPr algn="l">
              <a:lnSpc>
                <a:spcPts val="4703"/>
              </a:lnSpc>
            </a:pPr>
            <a:endParaRPr lang="en-US" sz="2799">
              <a:solidFill>
                <a:srgbClr val="000000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algn="l">
              <a:lnSpc>
                <a:spcPts val="4703"/>
              </a:lnSpc>
            </a:pPr>
            <a:r>
              <a:rPr lang="en-US" sz="279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➢  Uses a Pattern- </a:t>
            </a:r>
          </a:p>
          <a:p>
            <a:pPr algn="l">
              <a:lnSpc>
                <a:spcPts val="4704"/>
              </a:lnSpc>
            </a:pPr>
            <a:r>
              <a:rPr lang="en-US" sz="279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      Matching System</a:t>
            </a:r>
          </a:p>
        </p:txBody>
      </p:sp>
      <p:sp>
        <p:nvSpPr>
          <p:cNvPr id="23" name="Freeform 23"/>
          <p:cNvSpPr/>
          <p:nvPr/>
        </p:nvSpPr>
        <p:spPr>
          <a:xfrm>
            <a:off x="13868271" y="9112085"/>
            <a:ext cx="3982560" cy="891538"/>
          </a:xfrm>
          <a:custGeom>
            <a:avLst/>
            <a:gdLst/>
            <a:ahLst/>
            <a:cxnLst/>
            <a:rect l="l" t="t" r="r" b="b"/>
            <a:pathLst>
              <a:path w="3982560" h="891538">
                <a:moveTo>
                  <a:pt x="0" y="0"/>
                </a:moveTo>
                <a:lnTo>
                  <a:pt x="3982560" y="0"/>
                </a:lnTo>
                <a:lnTo>
                  <a:pt x="3982560" y="891538"/>
                </a:lnTo>
                <a:lnTo>
                  <a:pt x="0" y="89153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3868271" y="7393429"/>
            <a:ext cx="836443" cy="1333460"/>
            <a:chOff x="0" y="0"/>
            <a:chExt cx="1115257" cy="177794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15314" cy="1778000"/>
            </a:xfrm>
            <a:custGeom>
              <a:avLst/>
              <a:gdLst/>
              <a:ahLst/>
              <a:cxnLst/>
              <a:rect l="l" t="t" r="r" b="b"/>
              <a:pathLst>
                <a:path w="1115314" h="1778000">
                  <a:moveTo>
                    <a:pt x="0" y="0"/>
                  </a:moveTo>
                  <a:lnTo>
                    <a:pt x="1115314" y="0"/>
                  </a:lnTo>
                  <a:lnTo>
                    <a:pt x="1115314" y="1778000"/>
                  </a:lnTo>
                  <a:lnTo>
                    <a:pt x="0" y="177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-35" r="-30" b="2"/>
              </a:stretch>
            </a:blipFill>
          </p:spPr>
        </p:sp>
      </p:grpSp>
      <p:sp>
        <p:nvSpPr>
          <p:cNvPr id="26" name="Freeform 26"/>
          <p:cNvSpPr/>
          <p:nvPr/>
        </p:nvSpPr>
        <p:spPr>
          <a:xfrm>
            <a:off x="807214" y="1680117"/>
            <a:ext cx="3425561" cy="766848"/>
          </a:xfrm>
          <a:custGeom>
            <a:avLst/>
            <a:gdLst/>
            <a:ahLst/>
            <a:cxnLst/>
            <a:rect l="l" t="t" r="r" b="b"/>
            <a:pathLst>
              <a:path w="3425561" h="766848">
                <a:moveTo>
                  <a:pt x="0" y="0"/>
                </a:moveTo>
                <a:lnTo>
                  <a:pt x="3425561" y="0"/>
                </a:lnTo>
                <a:lnTo>
                  <a:pt x="3425561" y="766848"/>
                </a:lnTo>
                <a:lnTo>
                  <a:pt x="0" y="76684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080589" y="324980"/>
            <a:ext cx="816087" cy="876103"/>
          </a:xfrm>
          <a:custGeom>
            <a:avLst/>
            <a:gdLst/>
            <a:ahLst/>
            <a:cxnLst/>
            <a:rect l="l" t="t" r="r" b="b"/>
            <a:pathLst>
              <a:path w="816087" h="876103">
                <a:moveTo>
                  <a:pt x="0" y="0"/>
                </a:moveTo>
                <a:lnTo>
                  <a:pt x="816087" y="0"/>
                </a:lnTo>
                <a:lnTo>
                  <a:pt x="816087" y="876103"/>
                </a:lnTo>
                <a:lnTo>
                  <a:pt x="0" y="876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91898" y="243230"/>
            <a:ext cx="1054600" cy="1039602"/>
            <a:chOff x="0" y="0"/>
            <a:chExt cx="1406133" cy="1386136"/>
          </a:xfrm>
        </p:grpSpPr>
        <p:sp>
          <p:nvSpPr>
            <p:cNvPr id="4" name="Freeform 4"/>
            <p:cNvSpPr/>
            <p:nvPr/>
          </p:nvSpPr>
          <p:spPr>
            <a:xfrm>
              <a:off x="0" y="86431"/>
              <a:ext cx="1318188" cy="1299706"/>
            </a:xfrm>
            <a:custGeom>
              <a:avLst/>
              <a:gdLst/>
              <a:ahLst/>
              <a:cxnLst/>
              <a:rect l="l" t="t" r="r" b="b"/>
              <a:pathLst>
                <a:path w="1318188" h="1299706">
                  <a:moveTo>
                    <a:pt x="0" y="0"/>
                  </a:moveTo>
                  <a:lnTo>
                    <a:pt x="1318188" y="0"/>
                  </a:lnTo>
                  <a:lnTo>
                    <a:pt x="1318188" y="1299705"/>
                  </a:lnTo>
                  <a:lnTo>
                    <a:pt x="0" y="1299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87946" y="0"/>
              <a:ext cx="1318188" cy="1299706"/>
            </a:xfrm>
            <a:custGeom>
              <a:avLst/>
              <a:gdLst/>
              <a:ahLst/>
              <a:cxnLst/>
              <a:rect l="l" t="t" r="r" b="b"/>
              <a:pathLst>
                <a:path w="1318188" h="1299706">
                  <a:moveTo>
                    <a:pt x="0" y="0"/>
                  </a:moveTo>
                  <a:lnTo>
                    <a:pt x="1318187" y="0"/>
                  </a:lnTo>
                  <a:lnTo>
                    <a:pt x="1318187" y="1299706"/>
                  </a:lnTo>
                  <a:lnTo>
                    <a:pt x="0" y="12997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21151" y="150652"/>
              <a:ext cx="881949" cy="1000148"/>
            </a:xfrm>
            <a:custGeom>
              <a:avLst/>
              <a:gdLst/>
              <a:ahLst/>
              <a:cxnLst/>
              <a:rect l="l" t="t" r="r" b="b"/>
              <a:pathLst>
                <a:path w="881949" h="1000148">
                  <a:moveTo>
                    <a:pt x="0" y="0"/>
                  </a:moveTo>
                  <a:lnTo>
                    <a:pt x="881949" y="0"/>
                  </a:lnTo>
                  <a:lnTo>
                    <a:pt x="881949" y="1000147"/>
                  </a:lnTo>
                  <a:lnTo>
                    <a:pt x="0" y="10001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t="-315" b="-315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2992140" y="165223"/>
            <a:ext cx="13556983" cy="918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15"/>
              </a:lnSpc>
            </a:pPr>
            <a:r>
              <a:rPr lang="en-US" sz="5288" b="1">
                <a:solidFill>
                  <a:srgbClr val="393A3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EVALUATION OF PROLOG FOR READABILITY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17188" y="2446965"/>
            <a:ext cx="17579488" cy="6665120"/>
            <a:chOff x="0" y="0"/>
            <a:chExt cx="23439318" cy="888682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901251" cy="8418262"/>
            </a:xfrm>
            <a:custGeom>
              <a:avLst/>
              <a:gdLst/>
              <a:ahLst/>
              <a:cxnLst/>
              <a:rect l="l" t="t" r="r" b="b"/>
              <a:pathLst>
                <a:path w="22901251" h="8418262">
                  <a:moveTo>
                    <a:pt x="0" y="0"/>
                  </a:moveTo>
                  <a:lnTo>
                    <a:pt x="22901251" y="0"/>
                  </a:lnTo>
                  <a:lnTo>
                    <a:pt x="22901251" y="8418262"/>
                  </a:lnTo>
                  <a:lnTo>
                    <a:pt x="0" y="84182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380201" y="389631"/>
              <a:ext cx="23059117" cy="8497195"/>
            </a:xfrm>
            <a:custGeom>
              <a:avLst/>
              <a:gdLst/>
              <a:ahLst/>
              <a:cxnLst/>
              <a:rect l="l" t="t" r="r" b="b"/>
              <a:pathLst>
                <a:path w="23059117" h="8497195">
                  <a:moveTo>
                    <a:pt x="0" y="0"/>
                  </a:moveTo>
                  <a:lnTo>
                    <a:pt x="23059117" y="0"/>
                  </a:lnTo>
                  <a:lnTo>
                    <a:pt x="23059117" y="8497195"/>
                  </a:lnTo>
                  <a:lnTo>
                    <a:pt x="0" y="84971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AutoShape 11"/>
          <p:cNvSpPr/>
          <p:nvPr/>
        </p:nvSpPr>
        <p:spPr>
          <a:xfrm>
            <a:off x="608561" y="3962458"/>
            <a:ext cx="17161447" cy="15459"/>
          </a:xfrm>
          <a:prstGeom prst="line">
            <a:avLst/>
          </a:prstGeom>
          <a:ln w="28575" cap="rnd">
            <a:solidFill>
              <a:srgbClr val="393A3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4491296" y="2868541"/>
            <a:ext cx="41224" cy="6105496"/>
          </a:xfrm>
          <a:prstGeom prst="line">
            <a:avLst/>
          </a:prstGeom>
          <a:ln w="28575" cap="rnd">
            <a:solidFill>
              <a:srgbClr val="393A3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8857555" y="2868541"/>
            <a:ext cx="41224" cy="6105496"/>
          </a:xfrm>
          <a:prstGeom prst="line">
            <a:avLst/>
          </a:prstGeom>
          <a:ln w="28575" cap="rnd">
            <a:solidFill>
              <a:srgbClr val="393A3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3287626" y="2868541"/>
            <a:ext cx="41224" cy="6105496"/>
          </a:xfrm>
          <a:prstGeom prst="line">
            <a:avLst/>
          </a:prstGeom>
          <a:ln w="28575" cap="rnd">
            <a:solidFill>
              <a:srgbClr val="393A3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777518" y="4468545"/>
            <a:ext cx="3533783" cy="425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1"/>
              </a:lnSpc>
            </a:pPr>
            <a:r>
              <a:rPr lang="en-US" sz="2548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➢ Compact Syntax</a:t>
            </a:r>
          </a:p>
          <a:p>
            <a:pPr algn="l">
              <a:lnSpc>
                <a:spcPts val="4281"/>
              </a:lnSpc>
            </a:pPr>
            <a:endParaRPr lang="en-US" sz="2548">
              <a:solidFill>
                <a:srgbClr val="000000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algn="l">
              <a:lnSpc>
                <a:spcPts val="4281"/>
              </a:lnSpc>
            </a:pPr>
            <a:r>
              <a:rPr lang="en-US" sz="2548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➢ Minimal Punctuation</a:t>
            </a:r>
          </a:p>
          <a:p>
            <a:pPr algn="l">
              <a:lnSpc>
                <a:spcPts val="4281"/>
              </a:lnSpc>
            </a:pPr>
            <a:endParaRPr lang="en-US" sz="2548">
              <a:solidFill>
                <a:srgbClr val="000000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algn="l">
              <a:lnSpc>
                <a:spcPts val="4281"/>
              </a:lnSpc>
            </a:pPr>
            <a:r>
              <a:rPr lang="en-US" sz="2548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➢  Clear Structure</a:t>
            </a:r>
          </a:p>
          <a:p>
            <a:pPr algn="l">
              <a:lnSpc>
                <a:spcPts val="4281"/>
              </a:lnSpc>
            </a:pPr>
            <a:r>
              <a:rPr lang="en-US" sz="2548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     (fact and rule-based)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97535" y="3185021"/>
            <a:ext cx="3693749" cy="5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000" b="1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Concise &amp; Compact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631477" y="2891797"/>
            <a:ext cx="4127121" cy="1070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000" b="1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Natural Way To Model Problems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736517" y="4540145"/>
            <a:ext cx="4407483" cy="4096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3"/>
              </a:lnSpc>
            </a:pPr>
            <a:r>
              <a:rPr lang="en-US" sz="279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➢ A Declarative Language</a:t>
            </a:r>
          </a:p>
          <a:p>
            <a:pPr algn="l">
              <a:lnSpc>
                <a:spcPts val="4703"/>
              </a:lnSpc>
            </a:pPr>
            <a:endParaRPr lang="en-US" sz="2799">
              <a:solidFill>
                <a:srgbClr val="000000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algn="l">
              <a:lnSpc>
                <a:spcPts val="4703"/>
              </a:lnSpc>
            </a:pPr>
            <a:r>
              <a:rPr lang="en-US" sz="279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➢ Based on Rules</a:t>
            </a:r>
          </a:p>
          <a:p>
            <a:pPr algn="l">
              <a:lnSpc>
                <a:spcPts val="4703"/>
              </a:lnSpc>
            </a:pPr>
            <a:endParaRPr lang="en-US" sz="2799">
              <a:solidFill>
                <a:srgbClr val="000000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algn="l">
              <a:lnSpc>
                <a:spcPts val="4703"/>
              </a:lnSpc>
            </a:pPr>
            <a:r>
              <a:rPr lang="en-US" sz="279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➢  Has a Mathematical   </a:t>
            </a:r>
          </a:p>
          <a:p>
            <a:pPr algn="l">
              <a:lnSpc>
                <a:spcPts val="4704"/>
              </a:lnSpc>
            </a:pPr>
            <a:r>
              <a:rPr lang="en-US" sz="279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     Foundation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998791" y="2907256"/>
            <a:ext cx="4127121" cy="5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000" b="1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High Expressive Power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080696" y="4449495"/>
            <a:ext cx="4407483" cy="3448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3"/>
              </a:lnSpc>
            </a:pPr>
            <a:r>
              <a:rPr lang="en-US" sz="279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➢  Uses Unification</a:t>
            </a:r>
          </a:p>
          <a:p>
            <a:pPr algn="l">
              <a:lnSpc>
                <a:spcPts val="4451"/>
              </a:lnSpc>
            </a:pPr>
            <a:r>
              <a:rPr lang="en-US" sz="264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(a pattern-matching process)</a:t>
            </a:r>
          </a:p>
          <a:p>
            <a:pPr algn="l">
              <a:lnSpc>
                <a:spcPts val="4703"/>
              </a:lnSpc>
            </a:pPr>
            <a:endParaRPr lang="en-US" sz="2649">
              <a:solidFill>
                <a:srgbClr val="000000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algn="l">
              <a:lnSpc>
                <a:spcPts val="4703"/>
              </a:lnSpc>
            </a:pPr>
            <a:r>
              <a:rPr lang="en-US" sz="279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➢  Uses Horn clauses</a:t>
            </a:r>
          </a:p>
          <a:p>
            <a:pPr algn="l">
              <a:lnSpc>
                <a:spcPts val="4704"/>
              </a:lnSpc>
            </a:pPr>
            <a:r>
              <a:rPr lang="en-US" sz="279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     (a logical structure)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428862" y="2891797"/>
            <a:ext cx="4127121" cy="1070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000" b="1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Significant Mental Shift To Learn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655810" y="4449495"/>
            <a:ext cx="4407483" cy="4096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3"/>
              </a:lnSpc>
            </a:pPr>
            <a:r>
              <a:rPr lang="en-US" sz="279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➢ Non-Procedural   </a:t>
            </a:r>
          </a:p>
          <a:p>
            <a:pPr algn="l">
              <a:lnSpc>
                <a:spcPts val="4703"/>
              </a:lnSpc>
            </a:pPr>
            <a:r>
              <a:rPr lang="en-US" sz="279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     Language</a:t>
            </a:r>
          </a:p>
          <a:p>
            <a:pPr algn="l">
              <a:lnSpc>
                <a:spcPts val="4703"/>
              </a:lnSpc>
            </a:pPr>
            <a:endParaRPr lang="en-US" sz="2799">
              <a:solidFill>
                <a:srgbClr val="000000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algn="l">
              <a:lnSpc>
                <a:spcPts val="4703"/>
              </a:lnSpc>
            </a:pPr>
            <a:r>
              <a:rPr lang="en-US" sz="279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➢ Steep Learning Curve</a:t>
            </a:r>
          </a:p>
          <a:p>
            <a:pPr algn="l">
              <a:lnSpc>
                <a:spcPts val="4703"/>
              </a:lnSpc>
            </a:pPr>
            <a:endParaRPr lang="en-US" sz="2799">
              <a:solidFill>
                <a:srgbClr val="000000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algn="l">
              <a:lnSpc>
                <a:spcPts val="4703"/>
              </a:lnSpc>
            </a:pPr>
            <a:r>
              <a:rPr lang="en-US" sz="279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➢  Need to know </a:t>
            </a:r>
          </a:p>
          <a:p>
            <a:pPr algn="l">
              <a:lnSpc>
                <a:spcPts val="4704"/>
              </a:lnSpc>
            </a:pPr>
            <a:r>
              <a:rPr lang="en-US" sz="279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    Mathematical Terms</a:t>
            </a:r>
          </a:p>
        </p:txBody>
      </p:sp>
      <p:sp>
        <p:nvSpPr>
          <p:cNvPr id="23" name="Freeform 23"/>
          <p:cNvSpPr/>
          <p:nvPr/>
        </p:nvSpPr>
        <p:spPr>
          <a:xfrm>
            <a:off x="13868271" y="9112085"/>
            <a:ext cx="3982560" cy="891538"/>
          </a:xfrm>
          <a:custGeom>
            <a:avLst/>
            <a:gdLst/>
            <a:ahLst/>
            <a:cxnLst/>
            <a:rect l="l" t="t" r="r" b="b"/>
            <a:pathLst>
              <a:path w="3982560" h="891538">
                <a:moveTo>
                  <a:pt x="0" y="0"/>
                </a:moveTo>
                <a:lnTo>
                  <a:pt x="3982560" y="0"/>
                </a:lnTo>
                <a:lnTo>
                  <a:pt x="3982560" y="891538"/>
                </a:lnTo>
                <a:lnTo>
                  <a:pt x="0" y="89153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0706887" y="8545954"/>
            <a:ext cx="836443" cy="1333460"/>
            <a:chOff x="0" y="0"/>
            <a:chExt cx="1115257" cy="177794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15314" cy="1778000"/>
            </a:xfrm>
            <a:custGeom>
              <a:avLst/>
              <a:gdLst/>
              <a:ahLst/>
              <a:cxnLst/>
              <a:rect l="l" t="t" r="r" b="b"/>
              <a:pathLst>
                <a:path w="1115314" h="1778000">
                  <a:moveTo>
                    <a:pt x="0" y="0"/>
                  </a:moveTo>
                  <a:lnTo>
                    <a:pt x="1115314" y="0"/>
                  </a:lnTo>
                  <a:lnTo>
                    <a:pt x="1115314" y="1778000"/>
                  </a:lnTo>
                  <a:lnTo>
                    <a:pt x="0" y="177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-35" r="-30" b="2"/>
              </a:stretch>
            </a:blipFill>
          </p:spPr>
        </p:sp>
      </p:grpSp>
      <p:sp>
        <p:nvSpPr>
          <p:cNvPr id="26" name="Freeform 26"/>
          <p:cNvSpPr/>
          <p:nvPr/>
        </p:nvSpPr>
        <p:spPr>
          <a:xfrm>
            <a:off x="427420" y="1540940"/>
            <a:ext cx="3425561" cy="766848"/>
          </a:xfrm>
          <a:custGeom>
            <a:avLst/>
            <a:gdLst/>
            <a:ahLst/>
            <a:cxnLst/>
            <a:rect l="l" t="t" r="r" b="b"/>
            <a:pathLst>
              <a:path w="3425561" h="766848">
                <a:moveTo>
                  <a:pt x="0" y="0"/>
                </a:moveTo>
                <a:lnTo>
                  <a:pt x="3425562" y="0"/>
                </a:lnTo>
                <a:lnTo>
                  <a:pt x="3425562" y="766848"/>
                </a:lnTo>
                <a:lnTo>
                  <a:pt x="0" y="76684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080589" y="324980"/>
            <a:ext cx="816087" cy="876103"/>
          </a:xfrm>
          <a:custGeom>
            <a:avLst/>
            <a:gdLst/>
            <a:ahLst/>
            <a:cxnLst/>
            <a:rect l="l" t="t" r="r" b="b"/>
            <a:pathLst>
              <a:path w="816087" h="876103">
                <a:moveTo>
                  <a:pt x="0" y="0"/>
                </a:moveTo>
                <a:lnTo>
                  <a:pt x="816087" y="0"/>
                </a:lnTo>
                <a:lnTo>
                  <a:pt x="816087" y="876103"/>
                </a:lnTo>
                <a:lnTo>
                  <a:pt x="0" y="876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9096" y="545191"/>
            <a:ext cx="980697" cy="967017"/>
            <a:chOff x="0" y="0"/>
            <a:chExt cx="1307596" cy="1289356"/>
          </a:xfrm>
        </p:grpSpPr>
        <p:sp>
          <p:nvSpPr>
            <p:cNvPr id="4" name="Freeform 4"/>
            <p:cNvSpPr/>
            <p:nvPr/>
          </p:nvSpPr>
          <p:spPr>
            <a:xfrm>
              <a:off x="0" y="65754"/>
              <a:ext cx="1241001" cy="1223602"/>
            </a:xfrm>
            <a:custGeom>
              <a:avLst/>
              <a:gdLst/>
              <a:ahLst/>
              <a:cxnLst/>
              <a:rect l="l" t="t" r="r" b="b"/>
              <a:pathLst>
                <a:path w="1241001" h="1223602">
                  <a:moveTo>
                    <a:pt x="0" y="0"/>
                  </a:moveTo>
                  <a:lnTo>
                    <a:pt x="1241001" y="0"/>
                  </a:lnTo>
                  <a:lnTo>
                    <a:pt x="1241001" y="1223602"/>
                  </a:lnTo>
                  <a:lnTo>
                    <a:pt x="0" y="12236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66595" y="0"/>
              <a:ext cx="1241001" cy="1223602"/>
            </a:xfrm>
            <a:custGeom>
              <a:avLst/>
              <a:gdLst/>
              <a:ahLst/>
              <a:cxnLst/>
              <a:rect l="l" t="t" r="r" b="b"/>
              <a:pathLst>
                <a:path w="1241001" h="1223602">
                  <a:moveTo>
                    <a:pt x="0" y="0"/>
                  </a:moveTo>
                  <a:lnTo>
                    <a:pt x="1241001" y="0"/>
                  </a:lnTo>
                  <a:lnTo>
                    <a:pt x="1241001" y="1223602"/>
                  </a:lnTo>
                  <a:lnTo>
                    <a:pt x="0" y="12236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75334" y="218747"/>
              <a:ext cx="623524" cy="902469"/>
            </a:xfrm>
            <a:custGeom>
              <a:avLst/>
              <a:gdLst/>
              <a:ahLst/>
              <a:cxnLst/>
              <a:rect l="l" t="t" r="r" b="b"/>
              <a:pathLst>
                <a:path w="623524" h="902469">
                  <a:moveTo>
                    <a:pt x="0" y="0"/>
                  </a:moveTo>
                  <a:lnTo>
                    <a:pt x="623524" y="0"/>
                  </a:lnTo>
                  <a:lnTo>
                    <a:pt x="623524" y="902469"/>
                  </a:lnTo>
                  <a:lnTo>
                    <a:pt x="0" y="902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156" r="-156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3036838" y="421366"/>
            <a:ext cx="13842258" cy="940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5"/>
              </a:lnSpc>
            </a:pPr>
            <a:r>
              <a:rPr lang="en-US" sz="5400" b="1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EVALUATION OF PROLOG FOR RELIABILITY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17188" y="2446965"/>
            <a:ext cx="17579488" cy="6665120"/>
            <a:chOff x="0" y="0"/>
            <a:chExt cx="23439318" cy="888682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901251" cy="8418262"/>
            </a:xfrm>
            <a:custGeom>
              <a:avLst/>
              <a:gdLst/>
              <a:ahLst/>
              <a:cxnLst/>
              <a:rect l="l" t="t" r="r" b="b"/>
              <a:pathLst>
                <a:path w="22901251" h="8418262">
                  <a:moveTo>
                    <a:pt x="0" y="0"/>
                  </a:moveTo>
                  <a:lnTo>
                    <a:pt x="22901251" y="0"/>
                  </a:lnTo>
                  <a:lnTo>
                    <a:pt x="22901251" y="8418262"/>
                  </a:lnTo>
                  <a:lnTo>
                    <a:pt x="0" y="84182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380201" y="389631"/>
              <a:ext cx="23059117" cy="8497195"/>
            </a:xfrm>
            <a:custGeom>
              <a:avLst/>
              <a:gdLst/>
              <a:ahLst/>
              <a:cxnLst/>
              <a:rect l="l" t="t" r="r" b="b"/>
              <a:pathLst>
                <a:path w="23059117" h="8497195">
                  <a:moveTo>
                    <a:pt x="0" y="0"/>
                  </a:moveTo>
                  <a:lnTo>
                    <a:pt x="23059117" y="0"/>
                  </a:lnTo>
                  <a:lnTo>
                    <a:pt x="23059117" y="8497195"/>
                  </a:lnTo>
                  <a:lnTo>
                    <a:pt x="0" y="84971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AutoShape 11"/>
          <p:cNvSpPr/>
          <p:nvPr/>
        </p:nvSpPr>
        <p:spPr>
          <a:xfrm>
            <a:off x="608561" y="3962458"/>
            <a:ext cx="17161447" cy="15459"/>
          </a:xfrm>
          <a:prstGeom prst="line">
            <a:avLst/>
          </a:prstGeom>
          <a:ln w="28575" cap="rnd">
            <a:solidFill>
              <a:srgbClr val="393A3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4491296" y="2868541"/>
            <a:ext cx="41224" cy="6105496"/>
          </a:xfrm>
          <a:prstGeom prst="line">
            <a:avLst/>
          </a:prstGeom>
          <a:ln w="28575" cap="rnd">
            <a:solidFill>
              <a:srgbClr val="393A3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8857555" y="2868541"/>
            <a:ext cx="41224" cy="6105496"/>
          </a:xfrm>
          <a:prstGeom prst="line">
            <a:avLst/>
          </a:prstGeom>
          <a:ln w="28575" cap="rnd">
            <a:solidFill>
              <a:srgbClr val="393A3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3287626" y="2868541"/>
            <a:ext cx="41224" cy="6105496"/>
          </a:xfrm>
          <a:prstGeom prst="line">
            <a:avLst/>
          </a:prstGeom>
          <a:ln w="28575" cap="rnd">
            <a:solidFill>
              <a:srgbClr val="393A3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697535" y="2901322"/>
            <a:ext cx="3693749" cy="1026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5"/>
              </a:lnSpc>
            </a:pPr>
            <a:r>
              <a:rPr lang="en-US" sz="2900" b="1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Symbolic Reasoning Capabilities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887582" y="4144659"/>
            <a:ext cx="4407483" cy="4096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3"/>
              </a:lnSpc>
            </a:pPr>
            <a:r>
              <a:rPr lang="en-US" sz="279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➢ A Declarative Language</a:t>
            </a:r>
          </a:p>
          <a:p>
            <a:pPr algn="l">
              <a:lnSpc>
                <a:spcPts val="4703"/>
              </a:lnSpc>
            </a:pPr>
            <a:endParaRPr lang="en-US" sz="2799">
              <a:solidFill>
                <a:srgbClr val="000000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algn="l">
              <a:lnSpc>
                <a:spcPts val="4703"/>
              </a:lnSpc>
            </a:pPr>
            <a:r>
              <a:rPr lang="en-US" sz="279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➢ Based on Rules</a:t>
            </a:r>
          </a:p>
          <a:p>
            <a:pPr algn="l">
              <a:lnSpc>
                <a:spcPts val="4703"/>
              </a:lnSpc>
            </a:pPr>
            <a:endParaRPr lang="en-US" sz="2799">
              <a:solidFill>
                <a:srgbClr val="000000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algn="l">
              <a:lnSpc>
                <a:spcPts val="4703"/>
              </a:lnSpc>
            </a:pPr>
            <a:r>
              <a:rPr lang="en-US" sz="279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➢  Has a Mathematical   </a:t>
            </a:r>
          </a:p>
          <a:p>
            <a:pPr algn="l">
              <a:lnSpc>
                <a:spcPts val="4704"/>
              </a:lnSpc>
            </a:pPr>
            <a:r>
              <a:rPr lang="en-US" sz="279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     Foundation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998791" y="2907256"/>
            <a:ext cx="4127121" cy="5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000" b="1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High Expressive Power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295064" y="4144659"/>
            <a:ext cx="4407483" cy="3448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3"/>
              </a:lnSpc>
            </a:pPr>
            <a:r>
              <a:rPr lang="en-US" sz="279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➢  Uses Unification</a:t>
            </a:r>
          </a:p>
          <a:p>
            <a:pPr algn="l">
              <a:lnSpc>
                <a:spcPts val="4451"/>
              </a:lnSpc>
            </a:pPr>
            <a:r>
              <a:rPr lang="en-US" sz="264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(a pattern-matching process)</a:t>
            </a:r>
          </a:p>
          <a:p>
            <a:pPr algn="l">
              <a:lnSpc>
                <a:spcPts val="4703"/>
              </a:lnSpc>
            </a:pPr>
            <a:endParaRPr lang="en-US" sz="2649">
              <a:solidFill>
                <a:srgbClr val="000000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algn="l">
              <a:lnSpc>
                <a:spcPts val="4703"/>
              </a:lnSpc>
            </a:pPr>
            <a:r>
              <a:rPr lang="en-US" sz="279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➢  Uses Horn clauses</a:t>
            </a:r>
          </a:p>
          <a:p>
            <a:pPr algn="l">
              <a:lnSpc>
                <a:spcPts val="4704"/>
              </a:lnSpc>
            </a:pPr>
            <a:r>
              <a:rPr lang="en-US" sz="279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     (a logical structure)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428862" y="3178719"/>
            <a:ext cx="4127121" cy="5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000" b="1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Complex Debugging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0972447" y="7879224"/>
            <a:ext cx="836443" cy="1333460"/>
            <a:chOff x="0" y="0"/>
            <a:chExt cx="1115257" cy="177794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15314" cy="1778000"/>
            </a:xfrm>
            <a:custGeom>
              <a:avLst/>
              <a:gdLst/>
              <a:ahLst/>
              <a:cxnLst/>
              <a:rect l="l" t="t" r="r" b="b"/>
              <a:pathLst>
                <a:path w="1115314" h="1778000">
                  <a:moveTo>
                    <a:pt x="0" y="0"/>
                  </a:moveTo>
                  <a:lnTo>
                    <a:pt x="1115314" y="0"/>
                  </a:lnTo>
                  <a:lnTo>
                    <a:pt x="1115314" y="1778000"/>
                  </a:lnTo>
                  <a:lnTo>
                    <a:pt x="0" y="177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-35" r="-30" b="2"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4844719" y="2907256"/>
            <a:ext cx="3693749" cy="1070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000" b="1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Predictable Behavior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04847" y="4202060"/>
            <a:ext cx="3882735" cy="4771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250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➢ A Declarative Language</a:t>
            </a:r>
          </a:p>
          <a:p>
            <a:pPr algn="l">
              <a:lnSpc>
                <a:spcPts val="4200"/>
              </a:lnSpc>
            </a:pPr>
            <a:endParaRPr lang="en-US" sz="2500">
              <a:solidFill>
                <a:srgbClr val="000000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algn="l">
              <a:lnSpc>
                <a:spcPts val="4200"/>
              </a:lnSpc>
            </a:pPr>
            <a:r>
              <a:rPr lang="en-US" sz="250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➢ Logic Programming </a:t>
            </a:r>
          </a:p>
          <a:p>
            <a:pPr algn="l">
              <a:lnSpc>
                <a:spcPts val="4200"/>
              </a:lnSpc>
            </a:pPr>
            <a:r>
              <a:rPr lang="en-US" sz="250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     Language</a:t>
            </a:r>
          </a:p>
          <a:p>
            <a:pPr algn="l">
              <a:lnSpc>
                <a:spcPts val="4200"/>
              </a:lnSpc>
            </a:pPr>
            <a:endParaRPr lang="en-US" sz="2500">
              <a:solidFill>
                <a:srgbClr val="000000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algn="l">
              <a:lnSpc>
                <a:spcPts val="4200"/>
              </a:lnSpc>
            </a:pPr>
            <a:r>
              <a:rPr lang="en-US" sz="250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➢  Uses a Pattern- </a:t>
            </a:r>
          </a:p>
          <a:p>
            <a:pPr algn="l">
              <a:lnSpc>
                <a:spcPts val="4200"/>
              </a:lnSpc>
            </a:pPr>
            <a:r>
              <a:rPr lang="en-US" sz="2500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     Matching System</a:t>
            </a:r>
          </a:p>
          <a:p>
            <a:pPr algn="l">
              <a:lnSpc>
                <a:spcPts val="4200"/>
              </a:lnSpc>
            </a:pPr>
            <a:endParaRPr lang="en-US" sz="2500">
              <a:solidFill>
                <a:srgbClr val="000000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3745410" y="3592154"/>
            <a:ext cx="3896775" cy="5706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8"/>
              </a:lnSpc>
            </a:pPr>
            <a:endParaRPr/>
          </a:p>
          <a:p>
            <a:pPr algn="l">
              <a:lnSpc>
                <a:spcPts val="4158"/>
              </a:lnSpc>
            </a:pPr>
            <a:r>
              <a:rPr lang="en-US" sz="2475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➢ Uses Depth-First Search</a:t>
            </a:r>
          </a:p>
          <a:p>
            <a:pPr algn="l">
              <a:lnSpc>
                <a:spcPts val="4158"/>
              </a:lnSpc>
            </a:pPr>
            <a:r>
              <a:rPr lang="en-US" sz="2475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     Strategy </a:t>
            </a:r>
          </a:p>
          <a:p>
            <a:pPr algn="l">
              <a:lnSpc>
                <a:spcPts val="4158"/>
              </a:lnSpc>
            </a:pPr>
            <a:endParaRPr lang="en-US" sz="2475">
              <a:solidFill>
                <a:srgbClr val="000000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algn="l">
              <a:lnSpc>
                <a:spcPts val="4158"/>
              </a:lnSpc>
            </a:pPr>
            <a:r>
              <a:rPr lang="en-US" sz="2475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➢  Uses Backtracking</a:t>
            </a:r>
          </a:p>
          <a:p>
            <a:pPr algn="l">
              <a:lnSpc>
                <a:spcPts val="4158"/>
              </a:lnSpc>
            </a:pPr>
            <a:endParaRPr lang="en-US" sz="2475">
              <a:solidFill>
                <a:srgbClr val="000000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algn="l">
              <a:lnSpc>
                <a:spcPts val="4158"/>
              </a:lnSpc>
            </a:pPr>
            <a:r>
              <a:rPr lang="en-US" sz="2475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➢ Can Find Multiple </a:t>
            </a:r>
          </a:p>
          <a:p>
            <a:pPr algn="l">
              <a:lnSpc>
                <a:spcPts val="4158"/>
              </a:lnSpc>
            </a:pPr>
            <a:r>
              <a:rPr lang="en-US" sz="2475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    Solutions </a:t>
            </a:r>
          </a:p>
          <a:p>
            <a:pPr algn="ctr">
              <a:lnSpc>
                <a:spcPts val="4158"/>
              </a:lnSpc>
            </a:pPr>
            <a:r>
              <a:rPr lang="en-US" sz="2475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(non-deterministic)</a:t>
            </a:r>
          </a:p>
          <a:p>
            <a:pPr algn="l">
              <a:lnSpc>
                <a:spcPts val="4159"/>
              </a:lnSpc>
            </a:pPr>
            <a:endParaRPr lang="en-US" sz="2475">
              <a:solidFill>
                <a:srgbClr val="000000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608561" y="1661067"/>
            <a:ext cx="3425561" cy="766848"/>
          </a:xfrm>
          <a:custGeom>
            <a:avLst/>
            <a:gdLst/>
            <a:ahLst/>
            <a:cxnLst/>
            <a:rect l="l" t="t" r="r" b="b"/>
            <a:pathLst>
              <a:path w="3425561" h="766848">
                <a:moveTo>
                  <a:pt x="0" y="0"/>
                </a:moveTo>
                <a:lnTo>
                  <a:pt x="3425561" y="0"/>
                </a:lnTo>
                <a:lnTo>
                  <a:pt x="3425561" y="766848"/>
                </a:lnTo>
                <a:lnTo>
                  <a:pt x="0" y="76684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4898954" y="9159710"/>
            <a:ext cx="2871054" cy="642716"/>
          </a:xfrm>
          <a:custGeom>
            <a:avLst/>
            <a:gdLst/>
            <a:ahLst/>
            <a:cxnLst/>
            <a:rect l="l" t="t" r="r" b="b"/>
            <a:pathLst>
              <a:path w="2871054" h="642716">
                <a:moveTo>
                  <a:pt x="0" y="0"/>
                </a:moveTo>
                <a:lnTo>
                  <a:pt x="2871054" y="0"/>
                </a:lnTo>
                <a:lnTo>
                  <a:pt x="2871054" y="642716"/>
                </a:lnTo>
                <a:lnTo>
                  <a:pt x="0" y="64271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080589" y="324980"/>
            <a:ext cx="816087" cy="876103"/>
          </a:xfrm>
          <a:custGeom>
            <a:avLst/>
            <a:gdLst/>
            <a:ahLst/>
            <a:cxnLst/>
            <a:rect l="l" t="t" r="r" b="b"/>
            <a:pathLst>
              <a:path w="816087" h="876103">
                <a:moveTo>
                  <a:pt x="0" y="0"/>
                </a:moveTo>
                <a:lnTo>
                  <a:pt x="816087" y="0"/>
                </a:lnTo>
                <a:lnTo>
                  <a:pt x="816087" y="876103"/>
                </a:lnTo>
                <a:lnTo>
                  <a:pt x="0" y="876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29047" y="521192"/>
            <a:ext cx="1017105" cy="1015015"/>
            <a:chOff x="0" y="0"/>
            <a:chExt cx="1356140" cy="1353353"/>
          </a:xfrm>
        </p:grpSpPr>
        <p:sp>
          <p:nvSpPr>
            <p:cNvPr id="4" name="Freeform 4"/>
            <p:cNvSpPr/>
            <p:nvPr/>
          </p:nvSpPr>
          <p:spPr>
            <a:xfrm>
              <a:off x="0" y="83587"/>
              <a:ext cx="1287822" cy="1269766"/>
            </a:xfrm>
            <a:custGeom>
              <a:avLst/>
              <a:gdLst/>
              <a:ahLst/>
              <a:cxnLst/>
              <a:rect l="l" t="t" r="r" b="b"/>
              <a:pathLst>
                <a:path w="1287822" h="1269766">
                  <a:moveTo>
                    <a:pt x="0" y="0"/>
                  </a:moveTo>
                  <a:lnTo>
                    <a:pt x="1287822" y="0"/>
                  </a:lnTo>
                  <a:lnTo>
                    <a:pt x="1287822" y="1269766"/>
                  </a:lnTo>
                  <a:lnTo>
                    <a:pt x="0" y="12697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68317" y="0"/>
              <a:ext cx="1287822" cy="1269766"/>
            </a:xfrm>
            <a:custGeom>
              <a:avLst/>
              <a:gdLst/>
              <a:ahLst/>
              <a:cxnLst/>
              <a:rect l="l" t="t" r="r" b="b"/>
              <a:pathLst>
                <a:path w="1287822" h="1269766">
                  <a:moveTo>
                    <a:pt x="0" y="0"/>
                  </a:moveTo>
                  <a:lnTo>
                    <a:pt x="1287823" y="0"/>
                  </a:lnTo>
                  <a:lnTo>
                    <a:pt x="1287823" y="1269766"/>
                  </a:lnTo>
                  <a:lnTo>
                    <a:pt x="0" y="12697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31595" y="206588"/>
              <a:ext cx="977772" cy="958216"/>
            </a:xfrm>
            <a:custGeom>
              <a:avLst/>
              <a:gdLst/>
              <a:ahLst/>
              <a:cxnLst/>
              <a:rect l="l" t="t" r="r" b="b"/>
              <a:pathLst>
                <a:path w="977772" h="958216">
                  <a:moveTo>
                    <a:pt x="0" y="0"/>
                  </a:moveTo>
                  <a:lnTo>
                    <a:pt x="977772" y="0"/>
                  </a:lnTo>
                  <a:lnTo>
                    <a:pt x="977772" y="958217"/>
                  </a:lnTo>
                  <a:lnTo>
                    <a:pt x="0" y="9582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224" r="-224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2107281" y="454901"/>
            <a:ext cx="14792749" cy="860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56"/>
              </a:lnSpc>
            </a:pPr>
            <a:r>
              <a:rPr lang="en-US" sz="4900" b="1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EVALUATION OF PROLOG FOR COST OF EXECUTION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17188" y="2446965"/>
            <a:ext cx="17579488" cy="6665120"/>
            <a:chOff x="0" y="0"/>
            <a:chExt cx="23439318" cy="888682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901251" cy="8418262"/>
            </a:xfrm>
            <a:custGeom>
              <a:avLst/>
              <a:gdLst/>
              <a:ahLst/>
              <a:cxnLst/>
              <a:rect l="l" t="t" r="r" b="b"/>
              <a:pathLst>
                <a:path w="22901251" h="8418262">
                  <a:moveTo>
                    <a:pt x="0" y="0"/>
                  </a:moveTo>
                  <a:lnTo>
                    <a:pt x="22901251" y="0"/>
                  </a:lnTo>
                  <a:lnTo>
                    <a:pt x="22901251" y="8418262"/>
                  </a:lnTo>
                  <a:lnTo>
                    <a:pt x="0" y="84182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380201" y="389631"/>
              <a:ext cx="23059117" cy="8497195"/>
            </a:xfrm>
            <a:custGeom>
              <a:avLst/>
              <a:gdLst/>
              <a:ahLst/>
              <a:cxnLst/>
              <a:rect l="l" t="t" r="r" b="b"/>
              <a:pathLst>
                <a:path w="23059117" h="8497195">
                  <a:moveTo>
                    <a:pt x="0" y="0"/>
                  </a:moveTo>
                  <a:lnTo>
                    <a:pt x="23059117" y="0"/>
                  </a:lnTo>
                  <a:lnTo>
                    <a:pt x="23059117" y="8497195"/>
                  </a:lnTo>
                  <a:lnTo>
                    <a:pt x="0" y="84971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AutoShape 11"/>
          <p:cNvSpPr/>
          <p:nvPr/>
        </p:nvSpPr>
        <p:spPr>
          <a:xfrm>
            <a:off x="608561" y="3962458"/>
            <a:ext cx="17161447" cy="15459"/>
          </a:xfrm>
          <a:prstGeom prst="line">
            <a:avLst/>
          </a:prstGeom>
          <a:ln w="28575" cap="rnd">
            <a:solidFill>
              <a:srgbClr val="393A3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8857555" y="2868541"/>
            <a:ext cx="41224" cy="6105496"/>
          </a:xfrm>
          <a:prstGeom prst="line">
            <a:avLst/>
          </a:prstGeom>
          <a:ln w="28575" cap="rnd">
            <a:solidFill>
              <a:srgbClr val="393A3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9396644" y="3133024"/>
            <a:ext cx="7683945" cy="5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000" b="1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Performance Overhead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44000" y="4515362"/>
            <a:ext cx="8337933" cy="3505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3"/>
              </a:lnSpc>
            </a:pPr>
            <a:r>
              <a:rPr lang="en-US" sz="279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➢  Uses Interpreted Execution</a:t>
            </a:r>
          </a:p>
          <a:p>
            <a:pPr algn="l">
              <a:lnSpc>
                <a:spcPts val="4703"/>
              </a:lnSpc>
            </a:pPr>
            <a:endParaRPr lang="en-US" sz="2799">
              <a:solidFill>
                <a:srgbClr val="000000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algn="l">
              <a:lnSpc>
                <a:spcPts val="4703"/>
              </a:lnSpc>
            </a:pPr>
            <a:r>
              <a:rPr lang="en-US" sz="279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➢  Uses Backtracking Process</a:t>
            </a:r>
          </a:p>
          <a:p>
            <a:pPr algn="l">
              <a:lnSpc>
                <a:spcPts val="4703"/>
              </a:lnSpc>
            </a:pPr>
            <a:endParaRPr lang="en-US" sz="2799">
              <a:solidFill>
                <a:srgbClr val="000000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algn="l">
              <a:lnSpc>
                <a:spcPts val="4703"/>
              </a:lnSpc>
            </a:pPr>
            <a:r>
              <a:rPr lang="en-US" sz="279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➢ Memory Intensive</a:t>
            </a:r>
          </a:p>
          <a:p>
            <a:pPr algn="l">
              <a:lnSpc>
                <a:spcPts val="4704"/>
              </a:lnSpc>
            </a:pPr>
            <a:endParaRPr lang="en-US" sz="2799">
              <a:solidFill>
                <a:srgbClr val="000000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10972447" y="7879224"/>
            <a:ext cx="836443" cy="1333460"/>
            <a:chOff x="0" y="0"/>
            <a:chExt cx="1115257" cy="177794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15314" cy="1778000"/>
            </a:xfrm>
            <a:custGeom>
              <a:avLst/>
              <a:gdLst/>
              <a:ahLst/>
              <a:cxnLst/>
              <a:rect l="l" t="t" r="r" b="b"/>
              <a:pathLst>
                <a:path w="1115314" h="1778000">
                  <a:moveTo>
                    <a:pt x="0" y="0"/>
                  </a:moveTo>
                  <a:lnTo>
                    <a:pt x="1115314" y="0"/>
                  </a:lnTo>
                  <a:lnTo>
                    <a:pt x="1115314" y="1778000"/>
                  </a:lnTo>
                  <a:lnTo>
                    <a:pt x="0" y="177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-35" r="-30" b="2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608561" y="3133024"/>
            <a:ext cx="8248994" cy="5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000" b="1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Built-in Automatic Search Mechanism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29047" y="4515362"/>
            <a:ext cx="8225182" cy="3505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3"/>
              </a:lnSpc>
            </a:pPr>
            <a:r>
              <a:rPr lang="en-US" sz="279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➢  Uses Backtracking</a:t>
            </a:r>
          </a:p>
          <a:p>
            <a:pPr algn="l">
              <a:lnSpc>
                <a:spcPts val="4703"/>
              </a:lnSpc>
            </a:pPr>
            <a:endParaRPr lang="en-US" sz="2799">
              <a:solidFill>
                <a:srgbClr val="000000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algn="l">
              <a:lnSpc>
                <a:spcPts val="4703"/>
              </a:lnSpc>
            </a:pPr>
            <a:r>
              <a:rPr lang="en-US" sz="279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➢ Can Find Multiple Solutions (non-deterministic)</a:t>
            </a:r>
          </a:p>
          <a:p>
            <a:pPr algn="l">
              <a:lnSpc>
                <a:spcPts val="4703"/>
              </a:lnSpc>
            </a:pPr>
            <a:endParaRPr lang="en-US" sz="2799">
              <a:solidFill>
                <a:srgbClr val="000000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algn="l">
              <a:lnSpc>
                <a:spcPts val="4704"/>
              </a:lnSpc>
            </a:pPr>
            <a:r>
              <a:rPr lang="en-US" sz="2799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➢  Goal-Oriented</a:t>
            </a:r>
          </a:p>
        </p:txBody>
      </p:sp>
      <p:sp>
        <p:nvSpPr>
          <p:cNvPr id="19" name="Freeform 19"/>
          <p:cNvSpPr/>
          <p:nvPr/>
        </p:nvSpPr>
        <p:spPr>
          <a:xfrm>
            <a:off x="608561" y="1680117"/>
            <a:ext cx="3425561" cy="766848"/>
          </a:xfrm>
          <a:custGeom>
            <a:avLst/>
            <a:gdLst/>
            <a:ahLst/>
            <a:cxnLst/>
            <a:rect l="l" t="t" r="r" b="b"/>
            <a:pathLst>
              <a:path w="3425561" h="766848">
                <a:moveTo>
                  <a:pt x="0" y="0"/>
                </a:moveTo>
                <a:lnTo>
                  <a:pt x="3425561" y="0"/>
                </a:lnTo>
                <a:lnTo>
                  <a:pt x="3425561" y="766848"/>
                </a:lnTo>
                <a:lnTo>
                  <a:pt x="0" y="76684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4761302" y="9112085"/>
            <a:ext cx="3008706" cy="673530"/>
          </a:xfrm>
          <a:custGeom>
            <a:avLst/>
            <a:gdLst/>
            <a:ahLst/>
            <a:cxnLst/>
            <a:rect l="l" t="t" r="r" b="b"/>
            <a:pathLst>
              <a:path w="3008706" h="673530">
                <a:moveTo>
                  <a:pt x="0" y="0"/>
                </a:moveTo>
                <a:lnTo>
                  <a:pt x="3008706" y="0"/>
                </a:lnTo>
                <a:lnTo>
                  <a:pt x="3008706" y="673531"/>
                </a:lnTo>
                <a:lnTo>
                  <a:pt x="0" y="67353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1030</Words>
  <Application>Microsoft Office PowerPoint</Application>
  <PresentationFormat>Custom</PresentationFormat>
  <Paragraphs>212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Calibri</vt:lpstr>
      <vt:lpstr>Arial</vt:lpstr>
      <vt:lpstr>Courier New OS Bold</vt:lpstr>
      <vt:lpstr>Tex Gyre Termes</vt:lpstr>
      <vt:lpstr>Be Vietnam</vt:lpstr>
      <vt:lpstr>Courier New OS</vt:lpstr>
      <vt:lpstr>Be Vietnam Ultra-Bold</vt:lpstr>
      <vt:lpstr>Caladea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Group_06_PROLOG</dc:title>
  <cp:lastModifiedBy>User</cp:lastModifiedBy>
  <cp:revision>2</cp:revision>
  <dcterms:created xsi:type="dcterms:W3CDTF">2006-08-16T00:00:00Z</dcterms:created>
  <dcterms:modified xsi:type="dcterms:W3CDTF">2025-08-03T14:10:50Z</dcterms:modified>
  <dc:identifier>DAGuMbXd7uo</dc:identifier>
</cp:coreProperties>
</file>